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0" r:id="rId4"/>
    <p:sldId id="279" r:id="rId5"/>
    <p:sldId id="281" r:id="rId6"/>
    <p:sldId id="280" r:id="rId7"/>
    <p:sldId id="262" r:id="rId8"/>
    <p:sldId id="283" r:id="rId9"/>
    <p:sldId id="263" r:id="rId10"/>
    <p:sldId id="264" r:id="rId11"/>
    <p:sldId id="265" r:id="rId12"/>
    <p:sldId id="268" r:id="rId13"/>
    <p:sldId id="272" r:id="rId14"/>
    <p:sldId id="273" r:id="rId15"/>
    <p:sldId id="276" r:id="rId16"/>
    <p:sldId id="277" r:id="rId17"/>
    <p:sldId id="278" r:id="rId18"/>
    <p:sldId id="274" r:id="rId19"/>
    <p:sldId id="275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20BCD-339E-40A1-8C57-E887EA4CB05F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5B826-E937-4218-B683-504591DF3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393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5B826-E937-4218-B683-504591DF399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492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wmf"/><Relationship Id="rId7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144"/>
            <a:ext cx="9131840" cy="686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470025"/>
          </a:xfrm>
        </p:spPr>
        <p:txBody>
          <a:bodyPr>
            <a:normAutofit/>
          </a:bodyPr>
          <a:lstStyle/>
          <a:p>
            <a:r>
              <a:rPr lang="kk-KZ" dirty="0"/>
              <a:t>Сөйлеу және тіл</a:t>
            </a:r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32656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517632" cy="59046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арасындағы қатынас екі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қарым-қатынас каналымен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жүзеге асырылады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вербалды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және вербалды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Вербалды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қарым-қатынас тіл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сөйлеу арқылы жүзеге асады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сөз жүйесі, сөздерді дұрыс құрастыру, ойды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сөзбен толық жеткізу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дыбыстың, интонацияның, сөздің нақтылығы.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Тілдік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дыбыстық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құбылыс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темпі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дауыс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ырғағы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ритм,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тембр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дикция.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	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Вербалды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қарым-қатынас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ым-ишара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ұғымдармен байланысты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қарым-қатынас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құралына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поза,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ым-ишара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мимика,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визуалды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қатынас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тұлғааралық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дистанция.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Вербалды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қарым-қатынас ерекшеліктеріне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зерттеулерді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шетелдік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ғалымдардың: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Пол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Экман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Аллан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Пиз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Барбара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Пиз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Роджер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Акстел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Альбер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Мерабян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Альберт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Шефлен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В.Б.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Шапарь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 Э. Холл,  Д.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Ньюренберг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Г.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Калеро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С.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Данкелл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А.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Штангль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Карстен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Нимиц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А.Л.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Ярбус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 т.б.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еңбектерінен көруге болады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2556297" cy="359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88640"/>
            <a:ext cx="331236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908720"/>
            <a:ext cx="210006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915816" y="26064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Мимика, жест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4005064"/>
            <a:ext cx="3168352" cy="2934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Мимика (гр.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μιμιχοζ,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kos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еліктеушілік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– бет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әлпеттің қозғалысы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сезімін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білдірудің бір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формасы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адамның ішкі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сезімін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көңіл-күйінің әр алуан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сәттерін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көңілдену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қайғыру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ашулану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т.б.)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білдіретін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бет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әлпеттің мәнерлі қимыл-өзгерісі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4077072"/>
            <a:ext cx="58681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Халақ арасында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ым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ишараның түрлері өте көп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Бұл негізінен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сөзді шығындамай-ақ, болған істі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баяндаудың немесе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жеткізу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түсіндірудің бір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жолы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Мұндай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тәсіл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көпт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ген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халықтарда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бар.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Ым-ишара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қатынасы алғашқы кезде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қорқыныш үрейді, қуанып мерейленуді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тоқтатып тиым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салуды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ұйғарып қолдауды меңзеген жалпылама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түрде санаулы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ғана ойды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білдірсе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кейінгі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даму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кезеңдерде барған сайын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жетілдіріле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түскен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8101013" y="0"/>
            <a:ext cx="1042987" cy="6858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</p:pic>
      <p:pic>
        <p:nvPicPr>
          <p:cNvPr id="11268" name="Picture 4" descr="BD0697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571480"/>
            <a:ext cx="2087562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28604"/>
            <a:ext cx="12573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785918" y="500042"/>
            <a:ext cx="12573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2428868"/>
            <a:ext cx="16875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9" descr="калам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357166"/>
            <a:ext cx="2825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1" descr="AG00628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941888"/>
            <a:ext cx="914400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179388" y="66675"/>
            <a:ext cx="8643937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1797050" algn="l"/>
              </a:tabLst>
            </a:pPr>
            <a:r>
              <a:rPr lang="kk-KZ" sz="1600" dirty="0">
                <a:latin typeface="Times New Roman CYR"/>
                <a:ea typeface="Times New Roman" pitchFamily="18" charset="0"/>
                <a:cs typeface="Calibri" pitchFamily="34" charset="0"/>
              </a:rPr>
              <a:t>                         </a:t>
            </a:r>
            <a:endParaRPr lang="kk-KZ" dirty="0" smtClean="0">
              <a:solidFill>
                <a:srgbClr val="0000FF"/>
              </a:solidFill>
              <a:latin typeface="Times New Roman CYR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797050" algn="l"/>
              </a:tabLst>
            </a:pPr>
            <a:endParaRPr lang="kk-KZ" sz="1600" dirty="0" smtClean="0">
              <a:solidFill>
                <a:srgbClr val="0000FF"/>
              </a:solidFill>
              <a:latin typeface="Times New Roman CYR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797050" algn="l"/>
              </a:tabLst>
            </a:pPr>
            <a:endParaRPr lang="kk-KZ" sz="1600" dirty="0" smtClean="0">
              <a:solidFill>
                <a:srgbClr val="0000FF"/>
              </a:solidFill>
              <a:latin typeface="Times New Roman CYR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797050" algn="l"/>
              </a:tabLst>
            </a:pPr>
            <a:endParaRPr lang="kk-KZ" sz="1600" dirty="0" smtClean="0">
              <a:solidFill>
                <a:srgbClr val="0000FF"/>
              </a:solidFill>
              <a:latin typeface="Times New Roman CYR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797050" algn="l"/>
              </a:tabLst>
            </a:pPr>
            <a:endParaRPr lang="kk-KZ" sz="1600" dirty="0" smtClean="0">
              <a:solidFill>
                <a:srgbClr val="0000FF"/>
              </a:solidFill>
              <a:latin typeface="Times New Roman CYR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797050" algn="l"/>
              </a:tabLst>
            </a:pPr>
            <a:endParaRPr lang="kk-KZ" sz="1600" dirty="0">
              <a:solidFill>
                <a:srgbClr val="0000FF"/>
              </a:solidFill>
              <a:latin typeface="Times New Roman CYR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797050" algn="l"/>
              </a:tabLst>
            </a:pPr>
            <a:endParaRPr lang="ru-RU" sz="800" dirty="0">
              <a:solidFill>
                <a:srgbClr val="0000FF"/>
              </a:solidFill>
              <a:latin typeface="Arial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797050" algn="l"/>
              </a:tabLst>
            </a:pPr>
            <a:r>
              <a:rPr lang="kk-KZ" sz="2800" b="1" i="1" dirty="0">
                <a:latin typeface="Times New Roman CYR"/>
                <a:ea typeface="Times New Roman" pitchFamily="18" charset="0"/>
                <a:cs typeface="Calibri" pitchFamily="34" charset="0"/>
              </a:rPr>
              <a:t>                             </a:t>
            </a:r>
            <a:endParaRPr lang="kk-KZ" sz="4000" b="1" i="1" dirty="0">
              <a:solidFill>
                <a:srgbClr val="FF3300"/>
              </a:solidFill>
              <a:latin typeface="Times New Roman CYR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797050" algn="l"/>
              </a:tabLst>
            </a:pPr>
            <a:endParaRPr lang="kk-KZ" sz="2800" b="1" i="1" dirty="0">
              <a:solidFill>
                <a:srgbClr val="FF66FF"/>
              </a:solidFill>
              <a:latin typeface="Times New Roman CYR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797050" algn="l"/>
              </a:tabLst>
            </a:pPr>
            <a:endParaRPr lang="ru-RU" sz="800" dirty="0">
              <a:solidFill>
                <a:srgbClr val="FF66FF"/>
              </a:solidFill>
              <a:latin typeface="Arial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797050" algn="l"/>
              </a:tabLst>
            </a:pPr>
            <a:endParaRPr lang="kk-KZ" sz="2400" b="1" i="1" dirty="0">
              <a:solidFill>
                <a:srgbClr val="0000FF"/>
              </a:solidFill>
              <a:latin typeface="Times New Roman CYR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797050" algn="l"/>
              </a:tabLst>
            </a:pPr>
            <a:endParaRPr lang="kk-KZ" sz="2400" b="1" i="1" dirty="0">
              <a:solidFill>
                <a:srgbClr val="0000FF"/>
              </a:solidFill>
              <a:latin typeface="Times New Roman CYR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797050" algn="l"/>
              </a:tabLst>
            </a:pPr>
            <a:endParaRPr lang="kk-KZ" sz="2400" b="1" i="1" dirty="0">
              <a:solidFill>
                <a:srgbClr val="0000FF"/>
              </a:solidFill>
              <a:latin typeface="Times New Roman CYR"/>
              <a:ea typeface="Times New Roman" pitchFamily="18" charset="0"/>
              <a:cs typeface="Calibri" pitchFamily="34" charset="0"/>
            </a:endParaRPr>
          </a:p>
          <a:p>
            <a:pPr algn="ctr" eaLnBrk="0" hangingPunct="0">
              <a:tabLst>
                <a:tab pos="1797050" algn="l"/>
              </a:tabLst>
            </a:pPr>
            <a:r>
              <a:rPr lang="kk-KZ" sz="9600" b="1" i="1" dirty="0" smtClean="0">
                <a:solidFill>
                  <a:srgbClr val="0000FF"/>
                </a:solidFill>
                <a:latin typeface="Times New Roman CYR"/>
                <a:ea typeface="Times New Roman" pitchFamily="18" charset="0"/>
                <a:cs typeface="Calibri" pitchFamily="34" charset="0"/>
              </a:rPr>
              <a:t>Қиял</a:t>
            </a:r>
            <a:endParaRPr lang="ru-RU" sz="9600" dirty="0" smtClean="0">
              <a:solidFill>
                <a:srgbClr val="0000FF"/>
              </a:solidFill>
              <a:latin typeface="Arial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tabLst>
                <a:tab pos="1797050" algn="l"/>
              </a:tabLst>
            </a:pPr>
            <a:endParaRPr lang="kk-KZ" sz="2400" b="1" i="1" dirty="0">
              <a:solidFill>
                <a:srgbClr val="0000FF"/>
              </a:solidFill>
              <a:latin typeface="Times New Roman CYR"/>
              <a:ea typeface="Times New Roman" pitchFamily="18" charset="0"/>
              <a:cs typeface="Calibri" pitchFamily="34" charset="0"/>
            </a:endParaRPr>
          </a:p>
          <a:p>
            <a:pPr algn="r" eaLnBrk="0" hangingPunct="0">
              <a:tabLst>
                <a:tab pos="1797050" algn="l"/>
              </a:tabLst>
            </a:pPr>
            <a:r>
              <a:rPr lang="kk-KZ" sz="1600" b="1" i="1" dirty="0">
                <a:latin typeface="Times New Roman CYR"/>
                <a:ea typeface="Times New Roman" pitchFamily="18" charset="0"/>
                <a:cs typeface="Calibri" pitchFamily="34" charset="0"/>
              </a:rPr>
              <a:t>                                                                                </a:t>
            </a:r>
            <a:endParaRPr lang="kk-KZ" dirty="0">
              <a:latin typeface="Arial" pitchFamily="34" charset="0"/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11" name="Picture 5" descr="%D0%BF%D0%B5%D1%81%D0%BE%D1%87%D0%BD%D0%B8%D1%86%D0%B0-%D0%B4%D0%B0%D0%BB%D0%B5%D0%BA%D0%BE-%D0%B7%D0%B0%D0%B1%D1%8B%D1%82%D1%8B%D0%B9-%D0%BC%D0%B0%D0%B9%D0%B4%D0%B0%D0%BD-%D0%BB%D1%8E%D0%B1%D0%BE%D0%B2%D1%8C-%D0%B7%D0%BB%D0%B0-96283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3286125"/>
            <a:ext cx="2857488" cy="3571876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02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2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5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5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5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5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5364" name="Picture 5" descr="Ми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6"/>
          <p:cNvSpPr>
            <a:spLocks noChangeArrowheads="1"/>
          </p:cNvSpPr>
          <p:nvPr/>
        </p:nvSpPr>
        <p:spPr bwMode="auto">
          <a:xfrm>
            <a:off x="357188" y="214313"/>
            <a:ext cx="80010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 dirty="0">
                <a:solidFill>
                  <a:srgbClr val="0070C0"/>
                </a:solidFill>
              </a:rPr>
              <a:t>   Қиял адамға ғана меншікті психикалық процесс, жануарларда бұл функция болмайды</a:t>
            </a:r>
            <a:r>
              <a:rPr lang="kk-KZ" b="1" dirty="0" smtClean="0">
                <a:solidFill>
                  <a:srgbClr val="0070C0"/>
                </a:solidFill>
              </a:rPr>
              <a:t>. Өйткені </a:t>
            </a:r>
            <a:r>
              <a:rPr lang="kk-KZ" b="1" dirty="0">
                <a:solidFill>
                  <a:srgbClr val="0070C0"/>
                </a:solidFill>
              </a:rPr>
              <a:t>бұл адамның еңбек әрекетімен ғана байланысты дамыған психикалық функция.</a:t>
            </a:r>
          </a:p>
          <a:p>
            <a:endParaRPr lang="kk-KZ" b="1" dirty="0">
              <a:solidFill>
                <a:srgbClr val="FF0000"/>
              </a:solidFill>
            </a:endParaRPr>
          </a:p>
          <a:p>
            <a:r>
              <a:rPr lang="kk-KZ" b="1" dirty="0">
                <a:solidFill>
                  <a:srgbClr val="FF0000"/>
                </a:solidFill>
              </a:rPr>
              <a:t>   Қиял </a:t>
            </a:r>
            <a:r>
              <a:rPr lang="kk-KZ" b="1" dirty="0" smtClean="0">
                <a:solidFill>
                  <a:srgbClr val="FF0000"/>
                </a:solidFill>
              </a:rPr>
              <a:t>– адам миында бұрыннан бар елестердің, сыртқы </a:t>
            </a:r>
            <a:r>
              <a:rPr lang="kk-KZ" b="1" dirty="0">
                <a:solidFill>
                  <a:srgbClr val="FF0000"/>
                </a:solidFill>
              </a:rPr>
              <a:t>дүние </a:t>
            </a:r>
            <a:r>
              <a:rPr lang="kk-KZ" b="1" dirty="0" smtClean="0">
                <a:solidFill>
                  <a:srgbClr val="FF0000"/>
                </a:solidFill>
              </a:rPr>
              <a:t>заттары мен </a:t>
            </a:r>
            <a:r>
              <a:rPr lang="kk-KZ" b="1" dirty="0">
                <a:solidFill>
                  <a:srgbClr val="FF0000"/>
                </a:solidFill>
              </a:rPr>
              <a:t>құбылыстарының </a:t>
            </a:r>
            <a:r>
              <a:rPr lang="kk-KZ" b="1" dirty="0" smtClean="0">
                <a:solidFill>
                  <a:srgbClr val="FF0000"/>
                </a:solidFill>
              </a:rPr>
              <a:t>субъективтік </a:t>
            </a:r>
            <a:r>
              <a:rPr lang="kk-KZ" b="1" dirty="0">
                <a:solidFill>
                  <a:srgbClr val="FF0000"/>
                </a:solidFill>
              </a:rPr>
              <a:t>образдарын қайтадан жақсартып, өңдеп </a:t>
            </a:r>
            <a:r>
              <a:rPr lang="kk-KZ" b="1" dirty="0" smtClean="0">
                <a:solidFill>
                  <a:srgbClr val="FF0000"/>
                </a:solidFill>
              </a:rPr>
              <a:t>мәнерлеп жаңа образ жасау процесі.</a:t>
            </a:r>
            <a:endParaRPr lang="kk-KZ" b="1" dirty="0">
              <a:solidFill>
                <a:srgbClr val="FF0000"/>
              </a:solidFill>
            </a:endParaRPr>
          </a:p>
          <a:p>
            <a:endParaRPr lang="kk-KZ" sz="1600" b="1" dirty="0" smtClean="0">
              <a:solidFill>
                <a:srgbClr val="002060"/>
              </a:solidFill>
            </a:endParaRPr>
          </a:p>
          <a:p>
            <a:r>
              <a:rPr lang="kk-KZ" sz="1600" b="1" dirty="0" smtClean="0">
                <a:solidFill>
                  <a:srgbClr val="002060"/>
                </a:solidFill>
              </a:rPr>
              <a:t>Адам </a:t>
            </a:r>
            <a:r>
              <a:rPr lang="kk-KZ" sz="1600" b="1" dirty="0">
                <a:solidFill>
                  <a:srgbClr val="002060"/>
                </a:solidFill>
              </a:rPr>
              <a:t>қиял арқылы қабылдаған </a:t>
            </a:r>
            <a:r>
              <a:rPr lang="kk-KZ" sz="1600" b="1" dirty="0" smtClean="0">
                <a:solidFill>
                  <a:srgbClr val="002060"/>
                </a:solidFill>
              </a:rPr>
              <a:t>заттар мен </a:t>
            </a:r>
            <a:r>
              <a:rPr lang="kk-KZ" sz="1600" b="1" dirty="0">
                <a:solidFill>
                  <a:srgbClr val="002060"/>
                </a:solidFill>
              </a:rPr>
              <a:t>құбылыстарының образдарына сүйене отырып, еш уақытта көрмеген нәрселерін де санамызда бейнелей аламыз</a:t>
            </a:r>
            <a:r>
              <a:rPr lang="kk-KZ" sz="16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7" name="Picture 9" descr="%D0%B4%D0%B5%D1%82%D0%B8-%D0%B2%D0%BE%D0%BE%D0%B1%D1%80%D0%B0%D0%B6%D0%B5%D0%BD%D0%B8%D0%B5-%D0%BF%D0%B5%D1%81%D0%BE%D1%87%D0%BD%D0%B8%D1%86%D0%B0-806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0"/>
            <a:ext cx="4786314" cy="3786190"/>
          </a:xfrm>
          <a:prstGeom prst="rect">
            <a:avLst/>
          </a:prstGeom>
          <a:noFill/>
        </p:spPr>
      </p:pic>
      <p:pic>
        <p:nvPicPr>
          <p:cNvPr id="9" name="Picture 7" descr="2013-02-15_1829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3071810"/>
            <a:ext cx="4356100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500034" y="214290"/>
            <a:ext cx="8001000" cy="792162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kk-KZ" sz="3200" b="1" dirty="0">
                <a:solidFill>
                  <a:schemeClr val="tx2">
                    <a:lumMod val="50000"/>
                  </a:schemeClr>
                </a:solidFill>
              </a:rPr>
              <a:t>Қиялдың жасалу жолдары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0" y="1142984"/>
            <a:ext cx="5143504" cy="571501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kk-KZ" sz="4800" dirty="0">
                <a:solidFill>
                  <a:srgbClr val="FF0000"/>
                </a:solidFill>
              </a:rPr>
              <a:t>Агглютинация</a:t>
            </a:r>
          </a:p>
          <a:p>
            <a:pPr algn="ctr">
              <a:defRPr/>
            </a:pPr>
            <a:r>
              <a:rPr lang="kk-KZ" sz="2800" dirty="0">
                <a:solidFill>
                  <a:srgbClr val="0000FF"/>
                </a:solidFill>
              </a:rPr>
              <a:t>Қиялдағы елестердің </a:t>
            </a:r>
            <a:endParaRPr lang="kk-KZ" sz="2800" dirty="0" smtClean="0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kk-KZ" sz="2800" dirty="0" smtClean="0">
                <a:solidFill>
                  <a:srgbClr val="0000FF"/>
                </a:solidFill>
              </a:rPr>
              <a:t>топтастырудың</a:t>
            </a:r>
            <a:endParaRPr lang="kk-KZ" sz="2800" dirty="0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kk-KZ" sz="2800" dirty="0">
                <a:solidFill>
                  <a:srgbClr val="0000FF"/>
                </a:solidFill>
              </a:rPr>
              <a:t>қарапайым түрі</a:t>
            </a:r>
            <a:r>
              <a:rPr lang="kk-KZ" sz="2800" dirty="0" smtClean="0">
                <a:solidFill>
                  <a:srgbClr val="0000FF"/>
                </a:solidFill>
              </a:rPr>
              <a:t>. Заттардың </a:t>
            </a:r>
          </a:p>
          <a:p>
            <a:pPr algn="ctr">
              <a:defRPr/>
            </a:pPr>
            <a:r>
              <a:rPr lang="kk-KZ" sz="2800" dirty="0" smtClean="0">
                <a:solidFill>
                  <a:srgbClr val="0000FF"/>
                </a:solidFill>
              </a:rPr>
              <a:t>белгілі </a:t>
            </a:r>
            <a:r>
              <a:rPr lang="kk-KZ" sz="2800" dirty="0">
                <a:solidFill>
                  <a:srgbClr val="0000FF"/>
                </a:solidFill>
              </a:rPr>
              <a:t>бір </a:t>
            </a:r>
          </a:p>
          <a:p>
            <a:pPr algn="ctr">
              <a:defRPr/>
            </a:pPr>
            <a:r>
              <a:rPr lang="kk-KZ" sz="2800" dirty="0">
                <a:solidFill>
                  <a:srgbClr val="0000FF"/>
                </a:solidFill>
              </a:rPr>
              <a:t>б</a:t>
            </a:r>
            <a:r>
              <a:rPr lang="kk-KZ" sz="2800" dirty="0" smtClean="0">
                <a:solidFill>
                  <a:srgbClr val="0000FF"/>
                </a:solidFill>
              </a:rPr>
              <a:t>елгілері </a:t>
            </a:r>
            <a:r>
              <a:rPr lang="kk-KZ" sz="2800" dirty="0" smtClean="0">
                <a:solidFill>
                  <a:srgbClr val="0000FF"/>
                </a:solidFill>
              </a:rPr>
              <a:t>мен </a:t>
            </a:r>
            <a:r>
              <a:rPr lang="kk-KZ" sz="2800" dirty="0">
                <a:solidFill>
                  <a:srgbClr val="0000FF"/>
                </a:solidFill>
              </a:rPr>
              <a:t>қасиеттерін </a:t>
            </a:r>
          </a:p>
          <a:p>
            <a:pPr algn="ctr">
              <a:defRPr/>
            </a:pPr>
            <a:r>
              <a:rPr lang="kk-KZ" sz="2800" dirty="0">
                <a:solidFill>
                  <a:srgbClr val="0000FF"/>
                </a:solidFill>
              </a:rPr>
              <a:t>бөлшектеп алып соларды </a:t>
            </a:r>
          </a:p>
          <a:p>
            <a:pPr algn="ctr">
              <a:defRPr/>
            </a:pPr>
            <a:r>
              <a:rPr lang="kk-KZ" sz="2800" dirty="0">
                <a:solidFill>
                  <a:srgbClr val="0000FF"/>
                </a:solidFill>
              </a:rPr>
              <a:t>біріктіруден болған қазақша </a:t>
            </a:r>
          </a:p>
          <a:p>
            <a:pPr algn="ctr">
              <a:defRPr/>
            </a:pPr>
            <a:r>
              <a:rPr lang="kk-KZ" sz="2800" dirty="0">
                <a:solidFill>
                  <a:srgbClr val="0000FF"/>
                </a:solidFill>
              </a:rPr>
              <a:t>“желімдеу” деген </a:t>
            </a:r>
            <a:r>
              <a:rPr lang="kk-KZ" sz="2800" dirty="0" smtClean="0">
                <a:solidFill>
                  <a:srgbClr val="0000FF"/>
                </a:solidFill>
              </a:rPr>
              <a:t>мағынаны </a:t>
            </a:r>
          </a:p>
          <a:p>
            <a:pPr algn="ctr">
              <a:defRPr/>
            </a:pPr>
            <a:r>
              <a:rPr lang="kk-KZ" sz="2800" dirty="0" smtClean="0">
                <a:solidFill>
                  <a:srgbClr val="0000FF"/>
                </a:solidFill>
              </a:rPr>
              <a:t>білдіреді</a:t>
            </a:r>
            <a:r>
              <a:rPr lang="kk-KZ" dirty="0">
                <a:solidFill>
                  <a:srgbClr val="0000FF"/>
                </a:solidFill>
              </a:rPr>
              <a:t>.</a:t>
            </a:r>
            <a:r>
              <a:rPr lang="kk-KZ" dirty="0"/>
              <a:t> </a:t>
            </a:r>
          </a:p>
          <a:p>
            <a:pPr algn="ctr">
              <a:defRPr/>
            </a:pPr>
            <a:endParaRPr lang="kk-KZ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7" descr="Kentavr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714752"/>
            <a:ext cx="4000528" cy="3081339"/>
          </a:xfrm>
          <a:prstGeom prst="rect">
            <a:avLst/>
          </a:prstGeom>
          <a:noFill/>
        </p:spPr>
      </p:pic>
      <p:pic>
        <p:nvPicPr>
          <p:cNvPr id="12" name="Picture 9" descr="1356109130_rusalka-20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142984"/>
            <a:ext cx="4000496" cy="26638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571472" y="0"/>
            <a:ext cx="8001000" cy="792162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kk-KZ" sz="3200" b="1" dirty="0">
                <a:solidFill>
                  <a:schemeClr val="tx2">
                    <a:lumMod val="50000"/>
                  </a:schemeClr>
                </a:solidFill>
              </a:rPr>
              <a:t>Қиялдың жасалу жолдары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0" y="1071546"/>
            <a:ext cx="8786842" cy="192882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4400" dirty="0" smtClean="0">
                <a:solidFill>
                  <a:srgbClr val="FF0000"/>
                </a:solidFill>
              </a:rPr>
              <a:t>Гиперболизация</a:t>
            </a:r>
            <a:endParaRPr lang="kk-KZ" sz="4400" dirty="0">
              <a:solidFill>
                <a:srgbClr val="FF0000"/>
              </a:solidFill>
            </a:endParaRPr>
          </a:p>
          <a:p>
            <a:pPr algn="ctr"/>
            <a:r>
              <a:rPr lang="kk-KZ" sz="2400" dirty="0" smtClean="0">
                <a:solidFill>
                  <a:srgbClr val="0000FF"/>
                </a:solidFill>
              </a:rPr>
              <a:t>Адамның жеке қасиеттерінің, қандайда бір заттардың</a:t>
            </a:r>
          </a:p>
          <a:p>
            <a:pPr algn="ctr"/>
            <a:r>
              <a:rPr lang="kk-KZ" sz="2400" dirty="0" smtClean="0">
                <a:solidFill>
                  <a:srgbClr val="0000FF"/>
                </a:solidFill>
              </a:rPr>
              <a:t> </a:t>
            </a:r>
            <a:r>
              <a:rPr lang="kk-KZ" sz="2400" dirty="0">
                <a:solidFill>
                  <a:srgbClr val="0000FF"/>
                </a:solidFill>
              </a:rPr>
              <a:t>жеке </a:t>
            </a:r>
            <a:r>
              <a:rPr lang="kk-KZ" sz="2400" dirty="0" smtClean="0">
                <a:solidFill>
                  <a:srgbClr val="0000FF"/>
                </a:solidFill>
              </a:rPr>
              <a:t>сипаттары, белгілері </a:t>
            </a:r>
            <a:r>
              <a:rPr lang="kk-KZ" sz="2400" dirty="0">
                <a:solidFill>
                  <a:srgbClr val="0000FF"/>
                </a:solidFill>
              </a:rPr>
              <a:t>үлкейтіліп </a:t>
            </a:r>
            <a:r>
              <a:rPr lang="kk-KZ" sz="2400" dirty="0" smtClean="0">
                <a:solidFill>
                  <a:srgbClr val="0000FF"/>
                </a:solidFill>
              </a:rPr>
              <a:t>көрсетілуін айтады. Қазақша </a:t>
            </a:r>
          </a:p>
          <a:p>
            <a:pPr algn="ctr"/>
            <a:r>
              <a:rPr lang="kk-KZ" sz="2400" dirty="0" smtClean="0">
                <a:solidFill>
                  <a:srgbClr val="0000FF"/>
                </a:solidFill>
              </a:rPr>
              <a:t>“</a:t>
            </a:r>
            <a:r>
              <a:rPr lang="kk-KZ" sz="2400" dirty="0">
                <a:solidFill>
                  <a:srgbClr val="0000FF"/>
                </a:solidFill>
              </a:rPr>
              <a:t>күшейту” </a:t>
            </a:r>
            <a:r>
              <a:rPr lang="kk-KZ" sz="2400" dirty="0" smtClean="0">
                <a:solidFill>
                  <a:srgbClr val="0000FF"/>
                </a:solidFill>
              </a:rPr>
              <a:t>деген мағынаны </a:t>
            </a:r>
            <a:r>
              <a:rPr lang="kk-KZ" sz="2400" dirty="0">
                <a:solidFill>
                  <a:srgbClr val="0000FF"/>
                </a:solidFill>
              </a:rPr>
              <a:t>білдіреді</a:t>
            </a:r>
          </a:p>
          <a:p>
            <a:pPr algn="ctr">
              <a:buFontTx/>
              <a:buChar char="-"/>
            </a:pPr>
            <a:endParaRPr lang="kk-KZ" dirty="0">
              <a:solidFill>
                <a:schemeClr val="bg1"/>
              </a:solidFill>
            </a:endParaRPr>
          </a:p>
        </p:txBody>
      </p:sp>
      <p:pic>
        <p:nvPicPr>
          <p:cNvPr id="6" name="Picture 5" descr="slide_6"/>
          <p:cNvPicPr>
            <a:picLocks noChangeAspect="1" noChangeArrowheads="1"/>
          </p:cNvPicPr>
          <p:nvPr/>
        </p:nvPicPr>
        <p:blipFill>
          <a:blip r:embed="rId4"/>
          <a:srcRect t="31111" b="12199"/>
          <a:stretch>
            <a:fillRect/>
          </a:stretch>
        </p:blipFill>
        <p:spPr bwMode="auto">
          <a:xfrm>
            <a:off x="0" y="2970213"/>
            <a:ext cx="9144000" cy="388778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571500" y="642938"/>
            <a:ext cx="8001000" cy="792162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kk-KZ" sz="3200" b="1" dirty="0">
                <a:solidFill>
                  <a:schemeClr val="tx2">
                    <a:lumMod val="50000"/>
                  </a:schemeClr>
                </a:solidFill>
              </a:rPr>
              <a:t>Қиялдың жасалу жолдары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0" y="2071678"/>
            <a:ext cx="4143392" cy="4786322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kk-KZ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kk-KZ" sz="4400" dirty="0" smtClean="0">
                <a:solidFill>
                  <a:srgbClr val="FF0000"/>
                </a:solidFill>
              </a:rPr>
              <a:t>Схематизация</a:t>
            </a:r>
          </a:p>
          <a:p>
            <a:pPr algn="ctr">
              <a:defRPr/>
            </a:pPr>
            <a:endParaRPr lang="kk-KZ" sz="4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kk-KZ" sz="2800" dirty="0" smtClean="0">
                <a:solidFill>
                  <a:srgbClr val="0000FF"/>
                </a:solidFill>
              </a:rPr>
              <a:t>Объектіні толықтай </a:t>
            </a:r>
          </a:p>
          <a:p>
            <a:pPr algn="ctr">
              <a:defRPr/>
            </a:pPr>
            <a:r>
              <a:rPr lang="kk-KZ" sz="2800" dirty="0" smtClean="0">
                <a:solidFill>
                  <a:srgbClr val="0000FF"/>
                </a:solidFill>
              </a:rPr>
              <a:t>қ</a:t>
            </a:r>
            <a:r>
              <a:rPr lang="kk-KZ" sz="2800" dirty="0" smtClean="0">
                <a:solidFill>
                  <a:srgbClr val="0000FF"/>
                </a:solidFill>
              </a:rPr>
              <a:t>абылдау </a:t>
            </a:r>
            <a:r>
              <a:rPr lang="kk-KZ" sz="2800" dirty="0" smtClean="0">
                <a:solidFill>
                  <a:srgbClr val="0000FF"/>
                </a:solidFill>
              </a:rPr>
              <a:t>барысында  </a:t>
            </a:r>
          </a:p>
          <a:p>
            <a:pPr algn="ctr">
              <a:defRPr/>
            </a:pPr>
            <a:r>
              <a:rPr lang="kk-KZ" sz="2800" dirty="0" smtClean="0">
                <a:solidFill>
                  <a:srgbClr val="0000FF"/>
                </a:solidFill>
              </a:rPr>
              <a:t>сондай маңызды </a:t>
            </a:r>
          </a:p>
          <a:p>
            <a:pPr algn="ctr">
              <a:defRPr/>
            </a:pPr>
            <a:r>
              <a:rPr lang="kk-KZ" sz="2800" dirty="0" smtClean="0">
                <a:solidFill>
                  <a:srgbClr val="0000FF"/>
                </a:solidFill>
              </a:rPr>
              <a:t>емес детальдар мен </a:t>
            </a:r>
          </a:p>
          <a:p>
            <a:pPr algn="ctr">
              <a:defRPr/>
            </a:pPr>
            <a:r>
              <a:rPr lang="kk-KZ" sz="2800" dirty="0" smtClean="0">
                <a:solidFill>
                  <a:srgbClr val="0000FF"/>
                </a:solidFill>
              </a:rPr>
              <a:t>бөліктерді ұмыту және </a:t>
            </a:r>
          </a:p>
          <a:p>
            <a:pPr algn="ctr">
              <a:defRPr/>
            </a:pPr>
            <a:r>
              <a:rPr lang="kk-KZ" sz="2800" dirty="0" smtClean="0">
                <a:solidFill>
                  <a:srgbClr val="0000FF"/>
                </a:solidFill>
              </a:rPr>
              <a:t>ұқсастықтарын айқындау</a:t>
            </a:r>
            <a:endParaRPr lang="kk-KZ" sz="2800" dirty="0">
              <a:solidFill>
                <a:srgbClr val="0000FF"/>
              </a:solidFill>
            </a:endParaRPr>
          </a:p>
        </p:txBody>
      </p:sp>
      <p:pic>
        <p:nvPicPr>
          <p:cNvPr id="3074" name="Picture 2" descr="http://img15.nnm.ru/2/0/d/3/e/02952604e1616ba5598c140a1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000241"/>
            <a:ext cx="5072066" cy="485776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571500" y="642938"/>
            <a:ext cx="8001000" cy="792162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kk-KZ" sz="3200" b="1" dirty="0">
                <a:solidFill>
                  <a:schemeClr val="tx2">
                    <a:lumMod val="50000"/>
                  </a:schemeClr>
                </a:solidFill>
              </a:rPr>
              <a:t>Қиялдың жасалу жолдары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0" y="1571612"/>
            <a:ext cx="9144000" cy="185738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4400" dirty="0" smtClean="0">
                <a:solidFill>
                  <a:srgbClr val="FF0000"/>
                </a:solidFill>
              </a:rPr>
              <a:t>Акцентировка</a:t>
            </a:r>
            <a:endParaRPr lang="kk-KZ" sz="4400" dirty="0">
              <a:solidFill>
                <a:srgbClr val="FF0000"/>
              </a:solidFill>
            </a:endParaRPr>
          </a:p>
          <a:p>
            <a:pPr algn="ctr"/>
            <a:r>
              <a:rPr lang="uk-UA" sz="3200" dirty="0" err="1" smtClean="0">
                <a:solidFill>
                  <a:srgbClr val="0000FF"/>
                </a:solidFill>
              </a:rPr>
              <a:t>образдың</a:t>
            </a:r>
            <a:r>
              <a:rPr lang="uk-UA" sz="3200" dirty="0" smtClean="0">
                <a:solidFill>
                  <a:srgbClr val="0000FF"/>
                </a:solidFill>
              </a:rPr>
              <a:t> </a:t>
            </a:r>
            <a:r>
              <a:rPr lang="uk-UA" sz="3200" dirty="0" err="1" smtClean="0">
                <a:solidFill>
                  <a:srgbClr val="0000FF"/>
                </a:solidFill>
              </a:rPr>
              <a:t>неғұрлым</a:t>
            </a:r>
            <a:r>
              <a:rPr lang="uk-UA" sz="3200" dirty="0" smtClean="0">
                <a:solidFill>
                  <a:srgbClr val="0000FF"/>
                </a:solidFill>
              </a:rPr>
              <a:t> </a:t>
            </a:r>
            <a:r>
              <a:rPr lang="uk-UA" sz="3200" dirty="0" err="1" smtClean="0">
                <a:solidFill>
                  <a:srgbClr val="0000FF"/>
                </a:solidFill>
              </a:rPr>
              <a:t>мәнді</a:t>
            </a:r>
            <a:r>
              <a:rPr lang="uk-UA" sz="3200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uk-UA" sz="3200" dirty="0" err="1" smtClean="0">
                <a:solidFill>
                  <a:srgbClr val="0000FF"/>
                </a:solidFill>
              </a:rPr>
              <a:t>белгілерін</a:t>
            </a:r>
            <a:r>
              <a:rPr lang="uk-UA" sz="3200" dirty="0" smtClean="0">
                <a:solidFill>
                  <a:srgbClr val="0000FF"/>
                </a:solidFill>
              </a:rPr>
              <a:t> </a:t>
            </a:r>
            <a:r>
              <a:rPr lang="uk-UA" sz="3200" dirty="0" err="1" smtClean="0">
                <a:solidFill>
                  <a:srgbClr val="0000FF"/>
                </a:solidFill>
              </a:rPr>
              <a:t>айқындап</a:t>
            </a:r>
            <a:r>
              <a:rPr lang="uk-UA" sz="3200" dirty="0" smtClean="0">
                <a:solidFill>
                  <a:srgbClr val="0000FF"/>
                </a:solidFill>
              </a:rPr>
              <a:t> </a:t>
            </a:r>
            <a:r>
              <a:rPr lang="uk-UA" sz="3200" dirty="0" err="1" smtClean="0">
                <a:solidFill>
                  <a:srgbClr val="0000FF"/>
                </a:solidFill>
              </a:rPr>
              <a:t>көрсету</a:t>
            </a:r>
            <a:endParaRPr lang="kk-KZ" sz="3200" dirty="0">
              <a:solidFill>
                <a:srgbClr val="0000FF"/>
              </a:solidFill>
            </a:endParaRPr>
          </a:p>
        </p:txBody>
      </p:sp>
      <p:pic>
        <p:nvPicPr>
          <p:cNvPr id="6" name="Picture 5" descr="slide_4"/>
          <p:cNvPicPr>
            <a:picLocks noChangeAspect="1" noChangeArrowheads="1"/>
          </p:cNvPicPr>
          <p:nvPr/>
        </p:nvPicPr>
        <p:blipFill>
          <a:blip r:embed="rId4"/>
          <a:srcRect l="5583" t="50000" r="51895" b="8417"/>
          <a:stretch>
            <a:fillRect/>
          </a:stretch>
        </p:blipFill>
        <p:spPr bwMode="auto">
          <a:xfrm>
            <a:off x="0" y="3429000"/>
            <a:ext cx="4314798" cy="3429000"/>
          </a:xfrm>
          <a:prstGeom prst="rect">
            <a:avLst/>
          </a:prstGeom>
          <a:noFill/>
        </p:spPr>
      </p:pic>
      <p:pic>
        <p:nvPicPr>
          <p:cNvPr id="7" name="Picture 7" descr="Trend-Collar-Tip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2134" y="3429000"/>
            <a:ext cx="4541865" cy="33702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/>
          <a:lstStyle/>
          <a:p>
            <a:pPr eaLnBrk="1" hangingPunct="1">
              <a:defRPr/>
            </a:pP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0356" name="Picture 4" descr="Д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50" y="0"/>
            <a:ext cx="10556875" cy="815975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20" name="Блок-схема: решение 19"/>
          <p:cNvSpPr/>
          <p:nvPr/>
        </p:nvSpPr>
        <p:spPr>
          <a:xfrm>
            <a:off x="785786" y="0"/>
            <a:ext cx="6786610" cy="1714488"/>
          </a:xfrm>
          <a:prstGeom prst="flowChartDecision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Қиял түрлері 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Блок-схема: ссылка на другую страницу 20"/>
          <p:cNvSpPr/>
          <p:nvPr/>
        </p:nvSpPr>
        <p:spPr>
          <a:xfrm>
            <a:off x="0" y="1268413"/>
            <a:ext cx="2714625" cy="1368425"/>
          </a:xfrm>
          <a:prstGeom prst="flowChartOffpageConnector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400" b="1" dirty="0">
                <a:solidFill>
                  <a:schemeClr val="tx1"/>
                </a:solidFill>
              </a:rPr>
              <a:t>Актив</a:t>
            </a:r>
            <a:r>
              <a:rPr lang="kk-KZ" sz="1400" b="1" dirty="0"/>
              <a:t> </a:t>
            </a:r>
            <a:r>
              <a:rPr lang="kk-KZ" sz="1400" dirty="0"/>
              <a:t>(ырықты) </a:t>
            </a:r>
            <a:r>
              <a:rPr lang="kk-KZ" sz="1400" dirty="0" smtClean="0"/>
              <a:t>қиялдың </a:t>
            </a:r>
            <a:r>
              <a:rPr lang="kk-KZ" sz="1400" dirty="0"/>
              <a:t>шарықтап дамуының жоғары сатысы, адамның шығармашылық әрекетімен байланысты түрі </a:t>
            </a:r>
            <a:endParaRPr lang="ru-RU" sz="1400" dirty="0"/>
          </a:p>
        </p:txBody>
      </p:sp>
      <p:sp>
        <p:nvSpPr>
          <p:cNvPr id="22" name="Блок-схема: ссылка на другую страницу 21"/>
          <p:cNvSpPr/>
          <p:nvPr/>
        </p:nvSpPr>
        <p:spPr>
          <a:xfrm>
            <a:off x="5929313" y="1628775"/>
            <a:ext cx="2890837" cy="1443038"/>
          </a:xfrm>
          <a:prstGeom prst="flowChartOffpageConnector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400" b="1" dirty="0"/>
              <a:t>Пассив</a:t>
            </a:r>
            <a:r>
              <a:rPr lang="kk-KZ" sz="1400" dirty="0"/>
              <a:t> (ырықсыз) – адам ояу қалпында кездеседі, өз алдына ешбір мақсат қоймай, өз ойының тізгінін босатқанда пайда болады</a:t>
            </a:r>
            <a:r>
              <a:rPr lang="kk-KZ" sz="1600" dirty="0"/>
              <a:t>. </a:t>
            </a:r>
            <a:endParaRPr lang="ru-RU" sz="2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3141663"/>
            <a:ext cx="2678113" cy="10699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400" b="1" dirty="0"/>
              <a:t>Қайта жасау </a:t>
            </a:r>
            <a:r>
              <a:rPr lang="kk-KZ" sz="1400" dirty="0"/>
              <a:t>– </a:t>
            </a:r>
          </a:p>
          <a:p>
            <a:pPr algn="ctr">
              <a:defRPr/>
            </a:pPr>
            <a:r>
              <a:rPr lang="kk-KZ" sz="1400" dirty="0"/>
              <a:t>с</a:t>
            </a:r>
            <a:r>
              <a:rPr lang="kk-KZ" sz="1400" dirty="0" smtClean="0"/>
              <a:t>уреттеп </a:t>
            </a:r>
            <a:r>
              <a:rPr lang="kk-KZ" sz="1400" dirty="0"/>
              <a:t>жазғанға немесе сызғанға қарап адамның бір нәрсені елестете алуы. 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6021388"/>
            <a:ext cx="3492500" cy="8366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400" b="1" dirty="0"/>
              <a:t> Шығармашылық қиял-</a:t>
            </a:r>
          </a:p>
          <a:p>
            <a:pPr algn="ctr">
              <a:defRPr/>
            </a:pPr>
            <a:r>
              <a:rPr lang="kk-KZ" sz="1400" dirty="0"/>
              <a:t> өзіндік жаңа образдар жасау арқылы жаңа продуктылар беруде көрінетін қиял </a:t>
            </a:r>
            <a:endParaRPr lang="ru-RU" sz="1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4652963"/>
            <a:ext cx="2678113" cy="100806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400" b="1" dirty="0"/>
              <a:t>Арман-</a:t>
            </a:r>
          </a:p>
          <a:p>
            <a:pPr algn="ctr">
              <a:defRPr/>
            </a:pPr>
            <a:r>
              <a:rPr lang="kk-KZ" sz="1400" dirty="0"/>
              <a:t> </a:t>
            </a:r>
            <a:r>
              <a:rPr lang="kk-KZ" sz="1400" dirty="0" smtClean="0"/>
              <a:t>өз </a:t>
            </a:r>
            <a:r>
              <a:rPr lang="kk-KZ" sz="1400" dirty="0"/>
              <a:t>қалауымызша жаңа образдар жасау, өзіміз тілеген келешекке бағытталған процесс</a:t>
            </a:r>
            <a:endParaRPr lang="ru-RU" sz="1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286500" y="4005263"/>
            <a:ext cx="2317750" cy="1143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400" b="1" dirty="0"/>
              <a:t>Түс көру- </a:t>
            </a:r>
            <a:r>
              <a:rPr lang="kk-KZ" sz="1400" dirty="0"/>
              <a:t>ұйқыдағы мидың </a:t>
            </a:r>
            <a:r>
              <a:rPr lang="kk-KZ" sz="1400" dirty="0" smtClean="0"/>
              <a:t>фантазиясы  </a:t>
            </a:r>
            <a:r>
              <a:rPr lang="kk-KZ" sz="1400" dirty="0"/>
              <a:t>(өмірде ешбір көрмеген , ұстамаған, дәмін татпаған нәрселер түске кірмейді). </a:t>
            </a:r>
            <a:endParaRPr lang="ru-RU" sz="1400" dirty="0"/>
          </a:p>
        </p:txBody>
      </p:sp>
      <p:cxnSp>
        <p:nvCxnSpPr>
          <p:cNvPr id="30" name="Прямая со стрелкой 29"/>
          <p:cNvCxnSpPr>
            <a:stCxn id="21" idx="2"/>
          </p:cNvCxnSpPr>
          <p:nvPr/>
        </p:nvCxnSpPr>
        <p:spPr>
          <a:xfrm flipH="1">
            <a:off x="1187450" y="2636838"/>
            <a:ext cx="169863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722313" y="5838825"/>
            <a:ext cx="357188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793750" y="4398963"/>
            <a:ext cx="500063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7501732" y="3571081"/>
            <a:ext cx="57150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929313" y="357188"/>
            <a:ext cx="1857375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7395369" y="748507"/>
            <a:ext cx="78422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00063" y="357188"/>
            <a:ext cx="1928812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>
            <a:off x="107951" y="749300"/>
            <a:ext cx="785812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4" name="Picture 4" descr="китап"/>
          <p:cNvPicPr>
            <a:picLocks noChangeAspect="1" noChangeArrowheads="1"/>
          </p:cNvPicPr>
          <p:nvPr/>
        </p:nvPicPr>
        <p:blipFill>
          <a:blip r:embed="rId3"/>
          <a:srcRect l="46344"/>
          <a:stretch>
            <a:fillRect/>
          </a:stretch>
        </p:blipFill>
        <p:spPr bwMode="auto">
          <a:xfrm flipV="1">
            <a:off x="5000625" y="7000875"/>
            <a:ext cx="71438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2888"/>
            <a:ext cx="9144000" cy="685800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468313" y="0"/>
            <a:ext cx="2879725" cy="2060575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000" b="1" i="1"/>
              <a:t>Көркем </a:t>
            </a:r>
          </a:p>
          <a:p>
            <a:pPr algn="ctr"/>
            <a:r>
              <a:rPr lang="kk-KZ" sz="2000" b="1" i="1"/>
              <a:t>          әдебиеттерді </a:t>
            </a:r>
          </a:p>
          <a:p>
            <a:pPr algn="ctr"/>
            <a:r>
              <a:rPr lang="kk-KZ" sz="2000" b="1" i="1"/>
              <a:t>оқыту</a:t>
            </a:r>
            <a:endParaRPr lang="ru-RU" sz="2000" b="1" i="1"/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0" y="2060575"/>
            <a:ext cx="3095625" cy="2376488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000" b="1" i="1"/>
              <a:t>Қиял –ғажайып</a:t>
            </a:r>
          </a:p>
          <a:p>
            <a:pPr algn="ctr"/>
            <a:r>
              <a:rPr lang="kk-KZ" sz="2000" b="1" i="1"/>
              <a:t> ертегілер оқыту</a:t>
            </a: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4572000" y="4437063"/>
            <a:ext cx="3889375" cy="2087562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b="1" i="1"/>
              <a:t>Ауызша мәтін құрату, </a:t>
            </a:r>
          </a:p>
          <a:p>
            <a:pPr algn="ctr"/>
            <a:r>
              <a:rPr lang="kk-KZ" b="1" i="1"/>
              <a:t>жазбаша </a:t>
            </a:r>
          </a:p>
          <a:p>
            <a:pPr algn="ctr"/>
            <a:r>
              <a:rPr lang="kk-KZ" b="1" i="1"/>
              <a:t>шығарма жаздыру</a:t>
            </a:r>
            <a:r>
              <a:rPr lang="kk-KZ" b="1" i="1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3214688" y="-357188"/>
            <a:ext cx="2714625" cy="1785938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1600" b="1" i="1"/>
              <a:t>Сурет бойынша </a:t>
            </a:r>
          </a:p>
          <a:p>
            <a:pPr algn="ctr"/>
            <a:r>
              <a:rPr lang="kk-KZ" sz="1600" b="1" i="1"/>
              <a:t>әңгіме </a:t>
            </a:r>
          </a:p>
          <a:p>
            <a:pPr algn="ctr"/>
            <a:r>
              <a:rPr lang="kk-KZ" sz="1600" b="1" i="1"/>
              <a:t>құрату</a:t>
            </a:r>
            <a:endParaRPr lang="ru-RU" sz="1600" b="1" i="1"/>
          </a:p>
        </p:txBody>
      </p:sp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3924300" y="1844675"/>
          <a:ext cx="1371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lip" r:id="rId4" imgW="3848040" imgH="5478120" progId="MS_ClipArt_Gallery.2">
                  <p:embed/>
                </p:oleObj>
              </mc:Choice>
              <mc:Fallback>
                <p:oleObj name="Clip" r:id="rId4" imgW="3848040" imgH="547812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1844675"/>
                        <a:ext cx="1371600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Line 8"/>
          <p:cNvSpPr>
            <a:spLocks noChangeShapeType="1"/>
          </p:cNvSpPr>
          <p:nvPr/>
        </p:nvSpPr>
        <p:spPr bwMode="auto">
          <a:xfrm flipH="1" flipV="1">
            <a:off x="4572000" y="1268413"/>
            <a:ext cx="0" cy="576262"/>
          </a:xfrm>
          <a:prstGeom prst="line">
            <a:avLst/>
          </a:prstGeom>
          <a:noFill/>
          <a:ln w="76200">
            <a:solidFill>
              <a:srgbClr val="FFFFFF"/>
            </a:solidFill>
            <a:miter lim="800000"/>
            <a:headEnd/>
            <a:tailEnd type="stealth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>
            <a:off x="3132138" y="2781300"/>
            <a:ext cx="719137" cy="287338"/>
          </a:xfrm>
          <a:prstGeom prst="line">
            <a:avLst/>
          </a:prstGeom>
          <a:noFill/>
          <a:ln w="76200">
            <a:solidFill>
              <a:srgbClr val="FFFFFF"/>
            </a:solidFill>
            <a:miter lim="800000"/>
            <a:headEnd/>
            <a:tailEnd type="stealth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5292725" y="2852738"/>
            <a:ext cx="647700" cy="287337"/>
          </a:xfrm>
          <a:prstGeom prst="line">
            <a:avLst/>
          </a:prstGeom>
          <a:noFill/>
          <a:ln w="76200">
            <a:solidFill>
              <a:srgbClr val="FFFFFF"/>
            </a:solidFill>
            <a:miter lim="800000"/>
            <a:headEnd/>
            <a:tailEnd type="stealth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V="1">
            <a:off x="5292725" y="1773238"/>
            <a:ext cx="863600" cy="358775"/>
          </a:xfrm>
          <a:prstGeom prst="line">
            <a:avLst/>
          </a:prstGeom>
          <a:noFill/>
          <a:ln w="76200">
            <a:solidFill>
              <a:srgbClr val="FFFFFF"/>
            </a:solidFill>
            <a:miter lim="800000"/>
            <a:headEnd/>
            <a:tailEnd type="stealth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827088" y="4508500"/>
            <a:ext cx="3529012" cy="17272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000" b="1" i="1"/>
              <a:t>Сурет салдыру</a:t>
            </a: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5724525" y="2357438"/>
            <a:ext cx="3419475" cy="2160587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000" b="1" i="1"/>
              <a:t>Музыка тыңдату</a:t>
            </a:r>
            <a:endParaRPr lang="ru-RU" sz="2000" b="1" i="1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5651500" y="0"/>
            <a:ext cx="3492500" cy="23749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000" b="1" i="1" dirty="0"/>
              <a:t>Табиғатқа </a:t>
            </a:r>
          </a:p>
          <a:p>
            <a:pPr algn="ctr"/>
            <a:r>
              <a:rPr lang="kk-KZ" sz="2000" b="1" i="1" dirty="0" smtClean="0"/>
              <a:t>экскурсияға </a:t>
            </a:r>
            <a:endParaRPr lang="kk-KZ" sz="2000" b="1" i="1" dirty="0"/>
          </a:p>
          <a:p>
            <a:pPr algn="ctr"/>
            <a:r>
              <a:rPr lang="kk-KZ" sz="2000" b="1" i="1" dirty="0"/>
              <a:t>шығару</a:t>
            </a:r>
          </a:p>
        </p:txBody>
      </p:sp>
      <p:sp>
        <p:nvSpPr>
          <p:cNvPr id="1039" name="WordArt 26"/>
          <p:cNvSpPr>
            <a:spLocks noChangeArrowheads="1" noChangeShapeType="1" noTextEdit="1"/>
          </p:cNvSpPr>
          <p:nvPr/>
        </p:nvSpPr>
        <p:spPr bwMode="auto">
          <a:xfrm>
            <a:off x="2857500" y="3286125"/>
            <a:ext cx="3143250" cy="7143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C0042"/>
                </a:solidFill>
                <a:latin typeface="Arial"/>
                <a:cs typeface="Arial"/>
              </a:rPr>
              <a:t>Бала қиялын дамыту</a:t>
            </a: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H="1" flipV="1">
            <a:off x="3203575" y="1700213"/>
            <a:ext cx="576263" cy="431800"/>
          </a:xfrm>
          <a:prstGeom prst="line">
            <a:avLst/>
          </a:prstGeom>
          <a:noFill/>
          <a:ln w="76200">
            <a:solidFill>
              <a:srgbClr val="FFFFFF"/>
            </a:solidFill>
            <a:miter lim="800000"/>
            <a:headEnd/>
            <a:tailEnd type="stealth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H="1">
            <a:off x="3563938" y="4076700"/>
            <a:ext cx="503237" cy="576263"/>
          </a:xfrm>
          <a:prstGeom prst="line">
            <a:avLst/>
          </a:prstGeom>
          <a:noFill/>
          <a:ln w="76200">
            <a:solidFill>
              <a:srgbClr val="FFFFFF"/>
            </a:solidFill>
            <a:miter lim="800000"/>
            <a:headEnd/>
            <a:tailEnd type="stealth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4932363" y="4005263"/>
            <a:ext cx="646112" cy="647700"/>
          </a:xfrm>
          <a:prstGeom prst="line">
            <a:avLst/>
          </a:prstGeom>
          <a:noFill/>
          <a:ln w="76200">
            <a:solidFill>
              <a:srgbClr val="FFFFFF"/>
            </a:solidFill>
            <a:miter lim="800000"/>
            <a:headEnd/>
            <a:tailEnd type="stealth" w="lg" len="lg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24580" grpId="0" animBg="1"/>
      <p:bldP spid="24581" grpId="0" animBg="1"/>
      <p:bldP spid="24582" grpId="0" animBg="1"/>
      <p:bldP spid="24584" grpId="0" animBg="1"/>
      <p:bldP spid="24585" grpId="0" animBg="1"/>
      <p:bldP spid="24586" grpId="0" animBg="1"/>
      <p:bldP spid="24587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548680"/>
            <a:ext cx="7429552" cy="49520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  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Ойлау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объективті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шындықты белсенді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бейнелеудің жоғарғы формасы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дүниені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тану мен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игерудің жоғарғы сатысы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тұлғаның танымдық әрекеті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Ойлау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формалары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құрылымдарында адамзаттың бүкіл танымдық және тарихи-әлеуметтік тәжірибесінің нәтижелері қорытылып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бекемделген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14401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kk-KZ" sz="6600" b="1" i="1" dirty="0" smtClean="0">
                <a:latin typeface="Times New Roman" pitchFamily="18" charset="0"/>
                <a:cs typeface="Times New Roman" pitchFamily="18" charset="0"/>
              </a:rPr>
              <a:t>	Назарларыңызға рахмет !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" y="0"/>
            <a:ext cx="9138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260648"/>
            <a:ext cx="6429420" cy="6408712"/>
          </a:xfrm>
        </p:spPr>
        <p:txBody>
          <a:bodyPr numCol="1">
            <a:noAutofit/>
          </a:bodyPr>
          <a:lstStyle/>
          <a:p>
            <a:pPr>
              <a:buNone/>
            </a:pP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endParaRPr lang="ru-RU" sz="27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Адамның тіл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амалдарын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пайдалану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арқылы пікірін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ойын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білдіруін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сөйлеу деп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Сөйлеуге адамның анатомиялық мүшелері қатысады, Алайда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адамның психикалық қабілеті, қоғамдық тәжірибемен тығыз байланысты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Сөйлеу үшін жасалған тілдік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амалдар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ұзақ уақыт бойы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адамдардың пікір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алысу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тәжірибесі негізінде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қалыптасты.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		</a:t>
            </a:r>
          </a:p>
          <a:p>
            <a:pPr>
              <a:buNone/>
            </a:pPr>
            <a:endParaRPr lang="ru-RU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kk-KZ" sz="4000" dirty="0" smtClean="0"/>
              <a:t> </a:t>
            </a:r>
          </a:p>
          <a:p>
            <a:pPr eaLnBrk="1" hangingPunct="1">
              <a:buFontTx/>
              <a:buNone/>
            </a:pPr>
            <a:endParaRPr lang="kk-KZ" dirty="0" smtClean="0">
              <a:latin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kk-KZ" dirty="0" smtClean="0">
                <a:latin typeface="Calibri" pitchFamily="34" charset="0"/>
              </a:rPr>
              <a:t>   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latin typeface="Calibri" pitchFamily="34" charset="0"/>
              </a:rPr>
              <a:t>      </a:t>
            </a:r>
            <a:endParaRPr lang="ru-RU" sz="2400" dirty="0" smtClean="0"/>
          </a:p>
          <a:p>
            <a:pPr eaLnBrk="1" hangingPunct="1">
              <a:buFontTx/>
              <a:buNone/>
            </a:pPr>
            <a:endParaRPr lang="en-US" sz="2400" dirty="0" smtClean="0">
              <a:latin typeface="Calibri" pitchFamily="34" charset="0"/>
            </a:endParaRPr>
          </a:p>
          <a:p>
            <a:pPr eaLnBrk="1" hangingPunct="1">
              <a:buFontTx/>
              <a:buNone/>
            </a:pPr>
            <a:endParaRPr lang="ru-RU" sz="2400" dirty="0" smtClean="0"/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sp>
        <p:nvSpPr>
          <p:cNvPr id="14" name="Содержимое 23"/>
          <p:cNvSpPr txBox="1">
            <a:spLocks/>
          </p:cNvSpPr>
          <p:nvPr/>
        </p:nvSpPr>
        <p:spPr>
          <a:xfrm>
            <a:off x="214282" y="785794"/>
            <a:ext cx="8686800" cy="514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6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Сөйлеу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6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6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Сыртқы      Ішкі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>
            <a:off x="2786050" y="1857364"/>
            <a:ext cx="1857388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4429124" y="1857364"/>
            <a:ext cx="1928826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eaLnBrk="1" hangingPunct="1"/>
            <a:endParaRPr lang="ru-RU" sz="2400" dirty="0" smtClean="0"/>
          </a:p>
          <a:p>
            <a:pPr eaLnBrk="1" hangingPunct="1">
              <a:buFontTx/>
              <a:buNone/>
            </a:pPr>
            <a:endParaRPr lang="en-US" sz="2400" dirty="0" smtClean="0">
              <a:latin typeface="Calibri" pitchFamily="34" charset="0"/>
            </a:endParaRPr>
          </a:p>
          <a:p>
            <a:pPr eaLnBrk="1" hangingPunct="1">
              <a:buFontTx/>
              <a:buNone/>
            </a:pPr>
            <a:endParaRPr lang="ru-RU" sz="2400" dirty="0" smtClean="0"/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sp>
        <p:nvSpPr>
          <p:cNvPr id="14" name="Заголовок 15"/>
          <p:cNvSpPr txBox="1">
            <a:spLocks/>
          </p:cNvSpPr>
          <p:nvPr/>
        </p:nvSpPr>
        <p:spPr>
          <a:xfrm>
            <a:off x="500063" y="1857375"/>
            <a:ext cx="7429500" cy="857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0" i="0" u="none" strike="noStrike" kern="1200" cap="none" spc="30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</a:t>
            </a:r>
            <a:r>
              <a:rPr kumimoji="0" lang="kk-KZ" sz="5400" b="0" i="0" u="none" strike="noStrike" kern="1200" cap="none" spc="30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Сөйлеудің түрлері</a:t>
            </a:r>
            <a:endParaRPr kumimoji="0" lang="ru-RU" sz="5400" b="0" i="0" u="none" strike="noStrike" kern="1200" cap="none" spc="30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Текст 16"/>
          <p:cNvSpPr txBox="1">
            <a:spLocks/>
          </p:cNvSpPr>
          <p:nvPr/>
        </p:nvSpPr>
        <p:spPr>
          <a:xfrm>
            <a:off x="571500" y="3643313"/>
            <a:ext cx="3829050" cy="74612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kk-K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kk-KZ" sz="17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АУЫЗША</a:t>
            </a:r>
            <a:endParaRPr kumimoji="0" lang="ru-RU" sz="17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Содержимое 17"/>
          <p:cNvSpPr txBox="1">
            <a:spLocks/>
          </p:cNvSpPr>
          <p:nvPr/>
        </p:nvSpPr>
        <p:spPr>
          <a:xfrm>
            <a:off x="500063" y="5357813"/>
            <a:ext cx="4000500" cy="4286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kk-KZ" sz="2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Монолог</a:t>
            </a:r>
            <a:r>
              <a:rPr kumimoji="0" lang="kk-KZ" sz="2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kk-KZ" sz="2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Диалог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0" name="Прямая соединительная линия 19"/>
          <p:cNvCxnSpPr>
            <a:stCxn id="18" idx="0"/>
            <a:endCxn id="18" idx="2"/>
          </p:cNvCxnSpPr>
          <p:nvPr/>
        </p:nvCxnSpPr>
        <p:spPr>
          <a:xfrm rot="16200000" flipH="1">
            <a:off x="2286000" y="5572126"/>
            <a:ext cx="428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000500" y="2714625"/>
            <a:ext cx="2214563" cy="785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 flipV="1">
            <a:off x="2143125" y="2714625"/>
            <a:ext cx="1785938" cy="785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6" idx="2"/>
          </p:cNvCxnSpPr>
          <p:nvPr/>
        </p:nvCxnSpPr>
        <p:spPr>
          <a:xfrm rot="16200000" flipH="1">
            <a:off x="2651919" y="4223544"/>
            <a:ext cx="896937" cy="1228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6" idx="2"/>
          </p:cNvCxnSpPr>
          <p:nvPr/>
        </p:nvCxnSpPr>
        <p:spPr>
          <a:xfrm rot="5400000">
            <a:off x="1544638" y="4344988"/>
            <a:ext cx="896937" cy="985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Текст 18"/>
          <p:cNvSpPr txBox="1">
            <a:spLocks/>
          </p:cNvSpPr>
          <p:nvPr/>
        </p:nvSpPr>
        <p:spPr>
          <a:xfrm>
            <a:off x="4786314" y="3714752"/>
            <a:ext cx="4041775" cy="711200"/>
          </a:xfrm>
          <a:prstGeom prst="rect">
            <a:avLst/>
          </a:prstGeom>
          <a:ln>
            <a:solidFill>
              <a:srgbClr val="FFFF66"/>
            </a:solidFill>
          </a:ln>
        </p:spPr>
        <p:txBody>
          <a:bodyPr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kk-K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k-K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kk-K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k-KZ" sz="1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ЖАЗБАША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build="p" animBg="1"/>
      <p:bldP spid="18" grpId="0" build="p" animBg="1"/>
      <p:bldP spid="2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</a:pPr>
            <a:r>
              <a:rPr lang="kk-KZ" sz="4400" dirty="0" smtClean="0">
                <a:cs typeface="Times New Roman" pitchFamily="18" charset="0"/>
              </a:rPr>
              <a:t>Сөйлеу</a:t>
            </a:r>
          </a:p>
          <a:p>
            <a:pPr eaLnBrk="1" hangingPunct="1">
              <a:buFontTx/>
              <a:buNone/>
            </a:pPr>
            <a:r>
              <a:rPr lang="kk-KZ" sz="4000" dirty="0" smtClean="0"/>
              <a:t> </a:t>
            </a:r>
          </a:p>
          <a:p>
            <a:pPr eaLnBrk="1" hangingPunct="1">
              <a:buFontTx/>
              <a:buNone/>
            </a:pPr>
            <a:r>
              <a:rPr lang="kk-KZ" dirty="0" smtClean="0"/>
              <a:t>    </a:t>
            </a:r>
            <a:r>
              <a:rPr lang="kk-KZ" dirty="0" smtClean="0"/>
              <a:t>Ауызша                                                        </a:t>
            </a:r>
            <a:r>
              <a:rPr lang="kk-KZ" dirty="0" smtClean="0"/>
              <a:t>жазбаша</a:t>
            </a:r>
            <a:endParaRPr lang="ru-RU" dirty="0" smtClean="0"/>
          </a:p>
          <a:p>
            <a:pPr eaLnBrk="1" hangingPunct="1">
              <a:buFontTx/>
              <a:buNone/>
            </a:pPr>
            <a:endParaRPr lang="kk-KZ" dirty="0" smtClean="0">
              <a:latin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kk-KZ" dirty="0" smtClean="0">
                <a:latin typeface="Calibri" pitchFamily="34" charset="0"/>
              </a:rPr>
              <a:t>   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latin typeface="Calibri" pitchFamily="34" charset="0"/>
              </a:rPr>
              <a:t>    </a:t>
            </a:r>
            <a:r>
              <a:rPr lang="kk-KZ" sz="2400" dirty="0" smtClean="0">
                <a:latin typeface="Calibri" pitchFamily="34" charset="0"/>
              </a:rPr>
              <a:t>                </a:t>
            </a:r>
          </a:p>
          <a:p>
            <a:pPr eaLnBrk="1" hangingPunct="1">
              <a:buFontTx/>
              <a:buNone/>
            </a:pPr>
            <a:endParaRPr lang="kk-KZ" sz="2400" dirty="0" smtClean="0">
              <a:latin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kk-KZ" sz="2400" dirty="0" smtClean="0">
                <a:latin typeface="Calibri" pitchFamily="34" charset="0"/>
              </a:rPr>
              <a:t>		</a:t>
            </a:r>
            <a:r>
              <a:rPr lang="en-US" sz="2400" dirty="0" smtClean="0">
                <a:latin typeface="Calibri" pitchFamily="34" charset="0"/>
              </a:rPr>
              <a:t>  •</a:t>
            </a:r>
            <a:r>
              <a:rPr lang="kk-KZ" sz="2400" dirty="0" smtClean="0"/>
              <a:t>дыбыстар ; </a:t>
            </a:r>
            <a:r>
              <a:rPr lang="en-US" sz="2400" dirty="0" smtClean="0"/>
              <a:t>                                    </a:t>
            </a:r>
            <a:r>
              <a:rPr lang="kk-KZ" sz="2400" dirty="0" smtClean="0"/>
              <a:t>             </a:t>
            </a:r>
            <a:r>
              <a:rPr lang="kk-KZ" sz="2400" dirty="0" smtClean="0">
                <a:latin typeface="Calibri" pitchFamily="34" charset="0"/>
              </a:rPr>
              <a:t>•</a:t>
            </a:r>
            <a:r>
              <a:rPr lang="kk-KZ" sz="2400" dirty="0" smtClean="0"/>
              <a:t>әріптер; </a:t>
            </a:r>
            <a:endParaRPr lang="ru-RU" sz="2400" dirty="0" smtClean="0"/>
          </a:p>
          <a:p>
            <a:pPr eaLnBrk="1" hangingPunct="1">
              <a:buFontTx/>
              <a:buNone/>
            </a:pPr>
            <a:r>
              <a:rPr lang="kk-KZ" sz="2400" dirty="0" smtClean="0">
                <a:latin typeface="Calibri" pitchFamily="34" charset="0"/>
              </a:rPr>
              <a:t>      	  •</a:t>
            </a:r>
            <a:r>
              <a:rPr lang="kk-KZ" sz="2400" dirty="0" smtClean="0"/>
              <a:t>екпін, интонация;</a:t>
            </a:r>
            <a:r>
              <a:rPr lang="en-US" sz="2400" dirty="0" smtClean="0"/>
              <a:t>                          </a:t>
            </a:r>
            <a:r>
              <a:rPr lang="kk-KZ" sz="2400" dirty="0" smtClean="0"/>
              <a:t>            </a:t>
            </a:r>
            <a:r>
              <a:rPr lang="en-US" sz="2400" dirty="0" smtClean="0">
                <a:latin typeface="Calibri" pitchFamily="34" charset="0"/>
              </a:rPr>
              <a:t>•</a:t>
            </a:r>
            <a:r>
              <a:rPr lang="en-US" sz="2400" dirty="0" smtClean="0"/>
              <a:t> </a:t>
            </a:r>
            <a:r>
              <a:rPr lang="kk-KZ" sz="2400" dirty="0" smtClean="0"/>
              <a:t> тыныс белгілер; </a:t>
            </a:r>
            <a:endParaRPr lang="ru-RU" sz="2400" dirty="0" smtClean="0"/>
          </a:p>
          <a:p>
            <a:pPr eaLnBrk="1" hangingPunct="1">
              <a:buFontTx/>
              <a:buNone/>
            </a:pPr>
            <a:r>
              <a:rPr lang="kk-KZ" sz="2400" dirty="0" smtClean="0">
                <a:latin typeface="Calibri" pitchFamily="34" charset="0"/>
              </a:rPr>
              <a:t>                •</a:t>
            </a:r>
            <a:r>
              <a:rPr lang="kk-KZ" sz="2400" dirty="0" smtClean="0"/>
              <a:t>ым-ишара; </a:t>
            </a:r>
            <a:r>
              <a:rPr lang="en-US" sz="2400" dirty="0" smtClean="0"/>
              <a:t>                                     </a:t>
            </a:r>
            <a:r>
              <a:rPr lang="kk-KZ" sz="2400" dirty="0" smtClean="0"/>
              <a:t>             </a:t>
            </a:r>
            <a:r>
              <a:rPr lang="en-US" sz="2400" dirty="0" smtClean="0">
                <a:latin typeface="Calibri" pitchFamily="34" charset="0"/>
              </a:rPr>
              <a:t>•</a:t>
            </a:r>
            <a:r>
              <a:rPr lang="en-US" sz="2400" dirty="0" smtClean="0"/>
              <a:t> </a:t>
            </a:r>
            <a:r>
              <a:rPr lang="kk-KZ" sz="2400" dirty="0" smtClean="0"/>
              <a:t>шрифті бөлу;</a:t>
            </a:r>
            <a:r>
              <a:rPr lang="kk-KZ" sz="2400" dirty="0" smtClean="0">
                <a:latin typeface="Calibri" pitchFamily="34" charset="0"/>
              </a:rPr>
              <a:t> </a:t>
            </a:r>
            <a:endParaRPr lang="ru-RU" sz="2400" dirty="0" smtClean="0"/>
          </a:p>
          <a:p>
            <a:pPr eaLnBrk="1" hangingPunct="1">
              <a:buFontTx/>
              <a:buNone/>
            </a:pPr>
            <a:r>
              <a:rPr lang="kk-KZ" sz="2400" dirty="0" smtClean="0">
                <a:latin typeface="Calibri" pitchFamily="34" charset="0"/>
              </a:rPr>
              <a:t>                •</a:t>
            </a:r>
            <a:r>
              <a:rPr lang="kk-KZ" sz="2400" dirty="0" smtClean="0"/>
              <a:t>қимыл-қозғалыс;</a:t>
            </a:r>
            <a:r>
              <a:rPr lang="en-US" sz="2400" dirty="0" smtClean="0"/>
              <a:t>                         </a:t>
            </a:r>
            <a:r>
              <a:rPr lang="kk-KZ" sz="2400" dirty="0" smtClean="0"/>
              <a:t>             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alibri" pitchFamily="34" charset="0"/>
              </a:rPr>
              <a:t>•</a:t>
            </a:r>
            <a:r>
              <a:rPr lang="en-US" sz="2400" dirty="0" smtClean="0"/>
              <a:t>   </a:t>
            </a:r>
            <a:r>
              <a:rPr lang="kk-KZ" sz="2400" dirty="0" smtClean="0"/>
              <a:t>тарау, бөлім;</a:t>
            </a:r>
            <a:endParaRPr lang="ru-RU" sz="2400" dirty="0" smtClean="0"/>
          </a:p>
          <a:p>
            <a:pPr eaLnBrk="1" hangingPunct="1">
              <a:buFontTx/>
              <a:buNone/>
            </a:pPr>
            <a:r>
              <a:rPr lang="kk-KZ" sz="2400" dirty="0" smtClean="0">
                <a:latin typeface="Calibri" pitchFamily="34" charset="0"/>
              </a:rPr>
              <a:t>                •</a:t>
            </a:r>
            <a:r>
              <a:rPr lang="kk-KZ" sz="2400" dirty="0" smtClean="0"/>
              <a:t>көзқарас;                                                      </a:t>
            </a:r>
            <a:r>
              <a:rPr lang="kk-KZ" sz="2400" dirty="0" smtClean="0">
                <a:latin typeface="Calibri" pitchFamily="34" charset="0"/>
              </a:rPr>
              <a:t>•</a:t>
            </a:r>
            <a:r>
              <a:rPr lang="kk-KZ" sz="2400" dirty="0" smtClean="0"/>
              <a:t>параграф;</a:t>
            </a:r>
            <a:r>
              <a:rPr lang="kk-KZ" sz="2400" dirty="0" smtClean="0">
                <a:latin typeface="Calibri" pitchFamily="34" charset="0"/>
              </a:rPr>
              <a:t> </a:t>
            </a:r>
            <a:endParaRPr lang="ru-RU" sz="2400" dirty="0" smtClean="0"/>
          </a:p>
          <a:p>
            <a:pPr eaLnBrk="1" hangingPunct="1">
              <a:buFontTx/>
              <a:buNone/>
            </a:pPr>
            <a:r>
              <a:rPr lang="kk-KZ" sz="2400" dirty="0" smtClean="0">
                <a:latin typeface="Calibri" pitchFamily="34" charset="0"/>
              </a:rPr>
              <a:t>              </a:t>
            </a:r>
            <a:r>
              <a:rPr lang="en-US" sz="2400" dirty="0" smtClean="0">
                <a:latin typeface="Calibri" pitchFamily="34" charset="0"/>
              </a:rPr>
              <a:t>  </a:t>
            </a:r>
            <a:r>
              <a:rPr lang="kk-KZ" sz="2400" dirty="0" smtClean="0">
                <a:latin typeface="Calibri" pitchFamily="34" charset="0"/>
              </a:rPr>
              <a:t>•</a:t>
            </a:r>
            <a:r>
              <a:rPr lang="kk-KZ" sz="2400" dirty="0" smtClean="0"/>
              <a:t>айтамыз-естиміз                                        </a:t>
            </a:r>
            <a:r>
              <a:rPr lang="kk-KZ" sz="2400" dirty="0" smtClean="0">
                <a:latin typeface="Calibri" pitchFamily="34" charset="0"/>
              </a:rPr>
              <a:t>•</a:t>
            </a:r>
            <a:r>
              <a:rPr lang="kk-KZ" sz="2400" dirty="0" smtClean="0"/>
              <a:t>  жазамыз-оқимыз </a:t>
            </a:r>
          </a:p>
          <a:p>
            <a:pPr eaLnBrk="1" hangingPunct="1">
              <a:buFontTx/>
              <a:buNone/>
            </a:pPr>
            <a:endParaRPr lang="ru-RU" sz="2400" dirty="0" smtClean="0"/>
          </a:p>
          <a:p>
            <a:pPr eaLnBrk="1" hangingPunct="1"/>
            <a:endParaRPr lang="ru-RU" sz="2400" dirty="0" smtClean="0"/>
          </a:p>
          <a:p>
            <a:pPr eaLnBrk="1" hangingPunct="1">
              <a:buFontTx/>
              <a:buNone/>
            </a:pPr>
            <a:endParaRPr lang="en-US" sz="2400" dirty="0" smtClean="0">
              <a:latin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kk-KZ" sz="2400" dirty="0" smtClean="0"/>
              <a:t>;</a:t>
            </a:r>
            <a:endParaRPr lang="ru-RU" sz="2400" dirty="0" smtClean="0"/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sp>
        <p:nvSpPr>
          <p:cNvPr id="5" name="Овал 4"/>
          <p:cNvSpPr/>
          <p:nvPr/>
        </p:nvSpPr>
        <p:spPr>
          <a:xfrm>
            <a:off x="2643188" y="142875"/>
            <a:ext cx="3714750" cy="9286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0" y="1214438"/>
            <a:ext cx="2428875" cy="9286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29313" y="1143000"/>
            <a:ext cx="2428875" cy="9286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0" y="2714625"/>
            <a:ext cx="4143375" cy="3857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714875" y="2714625"/>
            <a:ext cx="4143375" cy="3857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5" name="Прямая со стрелкой 14"/>
          <p:cNvCxnSpPr>
            <a:stCxn id="5" idx="2"/>
          </p:cNvCxnSpPr>
          <p:nvPr/>
        </p:nvCxnSpPr>
        <p:spPr>
          <a:xfrm rot="10800000" flipV="1">
            <a:off x="1571625" y="606425"/>
            <a:ext cx="1071563" cy="5365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6"/>
          </p:cNvCxnSpPr>
          <p:nvPr/>
        </p:nvCxnSpPr>
        <p:spPr>
          <a:xfrm>
            <a:off x="6357938" y="606425"/>
            <a:ext cx="1143000" cy="4651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1035050" y="2463800"/>
            <a:ext cx="64293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7001669" y="2356644"/>
            <a:ext cx="5715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44000" cy="68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9"/>
            <a:ext cx="8913168" cy="39604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Сөйлеу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пікір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алысу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процесінде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адамның белгілі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пайдалануы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тілдің озінде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сөйлеудің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алуан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формалары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Сөйлеу жеке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адамдардың арасындағы озара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түсінуді реттестіру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үшін, пікір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алысу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үшін қызмет етеді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Сөйлеу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аркылы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білімін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практикалық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тәжірибесін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байытып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қоймай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ғасырлар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бойы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жинақталған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қо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амдық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тәжірибені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меңгеруге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мүмкіндік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Ойдың тілі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сөз.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сөз арқылы ғана неше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түрлі ойымызды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сыртқа білдіріп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қарым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қатынас жасай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аламыз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85741"/>
            <a:ext cx="8928100" cy="6411611"/>
            <a:chOff x="0" y="185740"/>
            <a:chExt cx="8928100" cy="6433903"/>
          </a:xfrm>
        </p:grpSpPr>
        <p:sp>
          <p:nvSpPr>
            <p:cNvPr id="3" name="Блок-схема: перфолента 2"/>
            <p:cNvSpPr/>
            <p:nvPr/>
          </p:nvSpPr>
          <p:spPr>
            <a:xfrm>
              <a:off x="755650" y="185740"/>
              <a:ext cx="7632700" cy="1668462"/>
            </a:xfrm>
            <a:prstGeom prst="flowChartPunchedTap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dirty="0" err="1">
                  <a:solidFill>
                    <a:srgbClr val="FFFF00"/>
                  </a:solidFill>
                </a:rPr>
                <a:t>Сөйлеудің коммуникативтік</a:t>
              </a:r>
              <a:r>
                <a:rPr lang="ru-RU" sz="3200" dirty="0">
                  <a:solidFill>
                    <a:srgbClr val="FFFF00"/>
                  </a:solidFill>
                </a:rPr>
                <a:t> </a:t>
              </a:r>
              <a:r>
                <a:rPr lang="ru-RU" sz="3200" dirty="0" err="1">
                  <a:solidFill>
                    <a:srgbClr val="FFFF00"/>
                  </a:solidFill>
                </a:rPr>
                <a:t>қызметі:</a:t>
              </a:r>
              <a:endParaRPr lang="ru-RU" sz="3200" dirty="0">
                <a:solidFill>
                  <a:srgbClr val="FFFF00"/>
                </a:solidFill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179388" y="1912940"/>
              <a:ext cx="3529012" cy="208915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r>
                <a:rPr lang="ru-RU" sz="3200" i="1" dirty="0" err="1">
                  <a:solidFill>
                    <a:srgbClr val="7030A0"/>
                  </a:solidFill>
                </a:rPr>
                <a:t>Информациялық</a:t>
              </a:r>
              <a:r>
                <a:rPr lang="ru-RU" sz="1500" i="1" dirty="0" err="1">
                  <a:solidFill>
                    <a:srgbClr val="7030A0"/>
                  </a:solidFill>
                </a:rPr>
                <a:t> (</a:t>
              </a:r>
              <a:r>
                <a:rPr lang="ru-RU" sz="1500" dirty="0" err="1">
                  <a:solidFill>
                    <a:srgbClr val="7030A0"/>
                  </a:solidFill>
                </a:rPr>
                <a:t>информациялық жағы білім</a:t>
              </a:r>
              <a:r>
                <a:rPr lang="ru-RU" sz="1500" dirty="0">
                  <a:solidFill>
                    <a:srgbClr val="7030A0"/>
                  </a:solidFill>
                </a:rPr>
                <a:t> </a:t>
              </a:r>
              <a:r>
                <a:rPr lang="ru-RU" sz="1500" dirty="0" err="1">
                  <a:solidFill>
                    <a:srgbClr val="7030A0"/>
                  </a:solidFill>
                </a:rPr>
                <a:t>беруде</a:t>
              </a:r>
              <a:r>
                <a:rPr lang="ru-RU" sz="1500" dirty="0">
                  <a:solidFill>
                    <a:srgbClr val="7030A0"/>
                  </a:solidFill>
                </a:rPr>
                <a:t> </a:t>
              </a:r>
              <a:r>
                <a:rPr lang="ru-RU" sz="1500" dirty="0" err="1">
                  <a:solidFill>
                    <a:srgbClr val="7030A0"/>
                  </a:solidFill>
                </a:rPr>
                <a:t>көрінеді және белгілеу</a:t>
              </a:r>
              <a:r>
                <a:rPr lang="ru-RU" sz="1500" dirty="0">
                  <a:solidFill>
                    <a:srgbClr val="7030A0"/>
                  </a:solidFill>
                </a:rPr>
                <a:t>, </a:t>
              </a:r>
              <a:r>
                <a:rPr lang="ru-RU" sz="1500" dirty="0" err="1">
                  <a:solidFill>
                    <a:srgbClr val="7030A0"/>
                  </a:solidFill>
                </a:rPr>
                <a:t>қорыту, функцияларымен</a:t>
              </a:r>
              <a:r>
                <a:rPr lang="ru-RU" sz="1500" dirty="0">
                  <a:solidFill>
                    <a:srgbClr val="7030A0"/>
                  </a:solidFill>
                </a:rPr>
                <a:t> </a:t>
              </a:r>
              <a:r>
                <a:rPr lang="ru-RU" sz="1500" dirty="0" err="1">
                  <a:solidFill>
                    <a:srgbClr val="7030A0"/>
                  </a:solidFill>
                </a:rPr>
                <a:t>тығыз байланысты</a:t>
              </a:r>
              <a:r>
                <a:rPr lang="ru-RU" sz="1500" dirty="0">
                  <a:solidFill>
                    <a:srgbClr val="7030A0"/>
                  </a:solidFill>
                </a:rPr>
                <a:t> </a:t>
              </a:r>
              <a:r>
                <a:rPr lang="ru-RU" sz="1500" dirty="0" err="1">
                  <a:solidFill>
                    <a:srgbClr val="7030A0"/>
                  </a:solidFill>
                </a:rPr>
                <a:t>болады</a:t>
              </a:r>
              <a:r>
                <a:rPr lang="ru-RU" sz="1500" dirty="0">
                  <a:solidFill>
                    <a:srgbClr val="7030A0"/>
                  </a:solidFill>
                </a:rPr>
                <a:t>. </a:t>
              </a:r>
              <a:r>
                <a:rPr lang="ru-RU" sz="1500" dirty="0" err="1">
                  <a:solidFill>
                    <a:srgbClr val="7030A0"/>
                  </a:solidFill>
                </a:rPr>
                <a:t>Информациялық жағы ойды</a:t>
              </a:r>
              <a:r>
                <a:rPr lang="ru-RU" sz="1500" dirty="0">
                  <a:solidFill>
                    <a:srgbClr val="7030A0"/>
                  </a:solidFill>
                </a:rPr>
                <a:t> тап </a:t>
              </a:r>
              <a:r>
                <a:rPr lang="ru-RU" sz="1500" dirty="0" err="1">
                  <a:solidFill>
                    <a:srgbClr val="7030A0"/>
                  </a:solidFill>
                </a:rPr>
                <a:t>басып</a:t>
              </a:r>
              <a:r>
                <a:rPr lang="ru-RU" sz="1500" dirty="0">
                  <a:solidFill>
                    <a:srgbClr val="7030A0"/>
                  </a:solidFill>
                </a:rPr>
                <a:t> </a:t>
              </a:r>
              <a:r>
                <a:rPr lang="ru-RU" sz="1500" dirty="0" err="1">
                  <a:solidFill>
                    <a:srgbClr val="7030A0"/>
                  </a:solidFill>
                </a:rPr>
                <a:t>білдіретін</a:t>
              </a:r>
              <a:r>
                <a:rPr lang="ru-RU" sz="1500" dirty="0">
                  <a:solidFill>
                    <a:srgbClr val="7030A0"/>
                  </a:solidFill>
                </a:rPr>
                <a:t>, </a:t>
              </a:r>
              <a:r>
                <a:rPr lang="ru-RU" sz="1500" dirty="0" err="1">
                  <a:solidFill>
                    <a:srgbClr val="7030A0"/>
                  </a:solidFill>
                </a:rPr>
                <a:t>сөз таба</a:t>
              </a:r>
              <a:r>
                <a:rPr lang="ru-RU" sz="1500" dirty="0">
                  <a:solidFill>
                    <a:srgbClr val="7030A0"/>
                  </a:solidFill>
                </a:rPr>
                <a:t> </a:t>
              </a:r>
              <a:r>
                <a:rPr lang="ru-RU" sz="1500" dirty="0" err="1">
                  <a:solidFill>
                    <a:srgbClr val="7030A0"/>
                  </a:solidFill>
                </a:rPr>
                <a:t>білуді</a:t>
              </a:r>
              <a:r>
                <a:rPr lang="ru-RU" sz="1500" dirty="0">
                  <a:solidFill>
                    <a:srgbClr val="7030A0"/>
                  </a:solidFill>
                </a:rPr>
                <a:t> </a:t>
              </a:r>
              <a:r>
                <a:rPr lang="ru-RU" sz="1500" dirty="0" err="1">
                  <a:solidFill>
                    <a:srgbClr val="7030A0"/>
                  </a:solidFill>
                </a:rPr>
                <a:t>қажет етеді</a:t>
              </a:r>
              <a:r>
                <a:rPr lang="ru-RU" sz="1500" dirty="0">
                  <a:solidFill>
                    <a:srgbClr val="7030A0"/>
                  </a:solidFill>
                </a:rPr>
                <a:t>);</a:t>
              </a:r>
              <a:endParaRPr lang="ru-RU" sz="1500" i="1" dirty="0">
                <a:solidFill>
                  <a:srgbClr val="7030A0"/>
                </a:solidFill>
              </a:endParaRPr>
            </a:p>
          </p:txBody>
        </p:sp>
        <p:sp>
          <p:nvSpPr>
            <p:cNvPr id="6" name="Выноска-облако 5"/>
            <p:cNvSpPr/>
            <p:nvPr/>
          </p:nvSpPr>
          <p:spPr>
            <a:xfrm>
              <a:off x="3924300" y="1625602"/>
              <a:ext cx="5003800" cy="3024188"/>
            </a:xfrm>
            <a:prstGeom prst="cloudCallou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3200" i="1" dirty="0" err="1">
                  <a:solidFill>
                    <a:srgbClr val="7030A0"/>
                  </a:solidFill>
                </a:rPr>
                <a:t>Баурағыштық </a:t>
              </a:r>
              <a:r>
                <a:rPr lang="ru-RU" sz="1500" i="1" dirty="0" err="1">
                  <a:solidFill>
                    <a:srgbClr val="7030A0"/>
                  </a:solidFill>
                </a:rPr>
                <a:t>(</a:t>
              </a:r>
              <a:r>
                <a:rPr lang="ru-RU" sz="1500" dirty="0" err="1">
                  <a:solidFill>
                    <a:srgbClr val="7030A0"/>
                  </a:solidFill>
                </a:rPr>
                <a:t>баурағыштық жағы сөйлеушінің тыңдаушыға деген</a:t>
              </a:r>
              <a:r>
                <a:rPr lang="ru-RU" sz="1500" dirty="0">
                  <a:solidFill>
                    <a:srgbClr val="7030A0"/>
                  </a:solidFill>
                </a:rPr>
                <a:t> </a:t>
              </a:r>
              <a:r>
                <a:rPr lang="ru-RU" sz="1500" dirty="0" err="1">
                  <a:solidFill>
                    <a:srgbClr val="7030A0"/>
                  </a:solidFill>
                </a:rPr>
                <a:t>қатынасын және сезімін</a:t>
              </a:r>
              <a:r>
                <a:rPr lang="ru-RU" sz="1500" dirty="0">
                  <a:solidFill>
                    <a:srgbClr val="7030A0"/>
                  </a:solidFill>
                </a:rPr>
                <a:t> </a:t>
              </a:r>
              <a:r>
                <a:rPr lang="ru-RU" sz="1500" dirty="0" err="1">
                  <a:solidFill>
                    <a:srgbClr val="7030A0"/>
                  </a:solidFill>
                </a:rPr>
                <a:t>жеткізуге</a:t>
              </a:r>
              <a:r>
                <a:rPr lang="ru-RU" sz="1500" dirty="0">
                  <a:solidFill>
                    <a:srgbClr val="7030A0"/>
                  </a:solidFill>
                </a:rPr>
                <a:t> </a:t>
              </a:r>
              <a:r>
                <a:rPr lang="ru-RU" sz="1500" dirty="0" err="1">
                  <a:solidFill>
                    <a:srgbClr val="7030A0"/>
                  </a:solidFill>
                </a:rPr>
                <a:t>көмектеседі.</a:t>
              </a:r>
              <a:r>
                <a:rPr lang="ru-RU" sz="1500" dirty="0">
                  <a:solidFill>
                    <a:srgbClr val="7030A0"/>
                  </a:solidFill>
                </a:rPr>
                <a:t> </a:t>
              </a:r>
              <a:r>
                <a:rPr lang="ru-RU" sz="1500" dirty="0" err="1">
                  <a:solidFill>
                    <a:srgbClr val="7030A0"/>
                  </a:solidFill>
                </a:rPr>
                <a:t>Мысалы</a:t>
              </a:r>
              <a:r>
                <a:rPr lang="ru-RU" sz="1500" dirty="0">
                  <a:solidFill>
                    <a:srgbClr val="7030A0"/>
                  </a:solidFill>
                </a:rPr>
                <a:t>, </a:t>
              </a:r>
              <a:r>
                <a:rPr lang="ru-RU" sz="1500" dirty="0" err="1">
                  <a:solidFill>
                    <a:srgbClr val="7030A0"/>
                  </a:solidFill>
                </a:rPr>
                <a:t>оңаша</a:t>
              </a:r>
              <a:r>
                <a:rPr lang="ru-RU" sz="1500" dirty="0">
                  <a:solidFill>
                    <a:srgbClr val="7030A0"/>
                  </a:solidFill>
                </a:rPr>
                <a:t>  </a:t>
              </a:r>
              <a:r>
                <a:rPr lang="ru-RU" sz="1500" dirty="0" err="1" smtClean="0">
                  <a:solidFill>
                    <a:srgbClr val="7030A0"/>
                  </a:solidFill>
                </a:rPr>
                <a:t>сырласқан</a:t>
              </a:r>
              <a:r>
                <a:rPr lang="ru-RU" sz="1500" dirty="0" smtClean="0">
                  <a:solidFill>
                    <a:srgbClr val="7030A0"/>
                  </a:solidFill>
                </a:rPr>
                <a:t> </a:t>
              </a:r>
              <a:r>
                <a:rPr lang="ru-RU" sz="1500" dirty="0" err="1">
                  <a:solidFill>
                    <a:srgbClr val="7030A0"/>
                  </a:solidFill>
                </a:rPr>
                <a:t>шақта</a:t>
              </a:r>
              <a:r>
                <a:rPr lang="ru-RU" sz="1500" dirty="0">
                  <a:solidFill>
                    <a:srgbClr val="7030A0"/>
                  </a:solidFill>
                </a:rPr>
                <a:t> </a:t>
              </a:r>
              <a:r>
                <a:rPr lang="ru-RU" sz="1500" dirty="0" err="1">
                  <a:solidFill>
                    <a:srgbClr val="7030A0"/>
                  </a:solidFill>
                </a:rPr>
                <a:t>адамның</a:t>
              </a:r>
              <a:r>
                <a:rPr lang="ru-RU" sz="1500" dirty="0">
                  <a:solidFill>
                    <a:srgbClr val="7030A0"/>
                  </a:solidFill>
                </a:rPr>
                <a:t> </a:t>
              </a:r>
              <a:r>
                <a:rPr lang="ru-RU" sz="1500" dirty="0" err="1">
                  <a:solidFill>
                    <a:srgbClr val="7030A0"/>
                  </a:solidFill>
                </a:rPr>
                <a:t>даусы</a:t>
              </a:r>
              <a:r>
                <a:rPr lang="ru-RU" sz="1500" dirty="0">
                  <a:solidFill>
                    <a:srgbClr val="7030A0"/>
                  </a:solidFill>
                </a:rPr>
                <a:t> </a:t>
              </a:r>
              <a:r>
                <a:rPr lang="ru-RU" sz="1500" dirty="0" err="1">
                  <a:solidFill>
                    <a:srgbClr val="7030A0"/>
                  </a:solidFill>
                </a:rPr>
                <a:t>бір</a:t>
              </a:r>
              <a:r>
                <a:rPr lang="ru-RU" sz="1500" dirty="0">
                  <a:solidFill>
                    <a:srgbClr val="7030A0"/>
                  </a:solidFill>
                </a:rPr>
                <a:t> </a:t>
              </a:r>
              <a:r>
                <a:rPr lang="ru-RU" sz="1500" dirty="0" err="1">
                  <a:solidFill>
                    <a:srgbClr val="7030A0"/>
                  </a:solidFill>
                </a:rPr>
                <a:t>түрлі</a:t>
              </a:r>
              <a:r>
                <a:rPr lang="ru-RU" sz="1500" dirty="0">
                  <a:solidFill>
                    <a:srgbClr val="7030A0"/>
                  </a:solidFill>
                </a:rPr>
                <a:t>, ал </a:t>
              </a:r>
              <a:r>
                <a:rPr lang="ru-RU" sz="1500" dirty="0" err="1">
                  <a:solidFill>
                    <a:srgbClr val="7030A0"/>
                  </a:solidFill>
                </a:rPr>
                <a:t>ресми</a:t>
              </a:r>
              <a:r>
                <a:rPr lang="ru-RU" sz="1500" dirty="0">
                  <a:solidFill>
                    <a:srgbClr val="7030A0"/>
                  </a:solidFill>
                </a:rPr>
                <a:t> </a:t>
              </a:r>
              <a:r>
                <a:rPr lang="ru-RU" sz="1500" dirty="0" err="1">
                  <a:solidFill>
                    <a:srgbClr val="7030A0"/>
                  </a:solidFill>
                </a:rPr>
                <a:t>әңгімеде</a:t>
              </a:r>
              <a:r>
                <a:rPr lang="ru-RU" sz="1500" dirty="0">
                  <a:solidFill>
                    <a:srgbClr val="7030A0"/>
                  </a:solidFill>
                </a:rPr>
                <a:t> </a:t>
              </a:r>
              <a:r>
                <a:rPr lang="ru-RU" sz="1500" dirty="0" err="1">
                  <a:solidFill>
                    <a:srgbClr val="7030A0"/>
                  </a:solidFill>
                </a:rPr>
                <a:t>екінші</a:t>
              </a:r>
              <a:r>
                <a:rPr lang="ru-RU" sz="1500" dirty="0">
                  <a:solidFill>
                    <a:srgbClr val="7030A0"/>
                  </a:solidFill>
                </a:rPr>
                <a:t> </a:t>
              </a:r>
              <a:r>
                <a:rPr lang="ru-RU" sz="1500" dirty="0" err="1">
                  <a:solidFill>
                    <a:srgbClr val="7030A0"/>
                  </a:solidFill>
                </a:rPr>
                <a:t>түрлі</a:t>
              </a:r>
              <a:r>
                <a:rPr lang="ru-RU" sz="1500" dirty="0">
                  <a:solidFill>
                    <a:srgbClr val="7030A0"/>
                  </a:solidFill>
                </a:rPr>
                <a:t> </a:t>
              </a:r>
              <a:r>
                <a:rPr lang="ru-RU" sz="1500" dirty="0" err="1">
                  <a:solidFill>
                    <a:srgbClr val="7030A0"/>
                  </a:solidFill>
                </a:rPr>
                <a:t>болып</a:t>
              </a:r>
              <a:r>
                <a:rPr lang="ru-RU" sz="1500" dirty="0">
                  <a:solidFill>
                    <a:srgbClr val="7030A0"/>
                  </a:solidFill>
                </a:rPr>
                <a:t> </a:t>
              </a:r>
              <a:r>
                <a:rPr lang="ru-RU" sz="1500" dirty="0" err="1">
                  <a:solidFill>
                    <a:srgbClr val="7030A0"/>
                  </a:solidFill>
                </a:rPr>
                <a:t>шығады</a:t>
              </a:r>
              <a:r>
                <a:rPr lang="ru-RU" sz="1500" i="1" dirty="0">
                  <a:solidFill>
                    <a:srgbClr val="7030A0"/>
                  </a:solidFill>
                </a:rPr>
                <a:t>);</a:t>
              </a:r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>
              <a:off x="0" y="3537128"/>
              <a:ext cx="7596188" cy="3082515"/>
            </a:xfrm>
            <a:prstGeom prst="triangle">
              <a:avLst>
                <a:gd name="adj" fmla="val 49022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3200" i="1" dirty="0" err="1">
                  <a:solidFill>
                    <a:srgbClr val="7030A0"/>
                  </a:solidFill>
                </a:rPr>
                <a:t>Ырықты білдіру</a:t>
              </a:r>
              <a:r>
                <a:rPr lang="ru-RU" sz="3200" i="1" dirty="0">
                  <a:solidFill>
                    <a:srgbClr val="7030A0"/>
                  </a:solidFill>
                </a:rPr>
                <a:t> </a:t>
              </a:r>
              <a:r>
                <a:rPr lang="ru-RU" sz="1400" i="1" dirty="0" err="1">
                  <a:solidFill>
                    <a:srgbClr val="7030A0"/>
                  </a:solidFill>
                </a:rPr>
                <a:t>(</a:t>
              </a:r>
              <a:r>
                <a:rPr lang="ru-RU" sz="1400" dirty="0" err="1">
                  <a:solidFill>
                    <a:srgbClr val="7030A0"/>
                  </a:solidFill>
                </a:rPr>
                <a:t>Ырықты білдіре</a:t>
              </a:r>
              <a:r>
                <a:rPr lang="ru-RU" sz="1400" dirty="0">
                  <a:solidFill>
                    <a:srgbClr val="7030A0"/>
                  </a:solidFill>
                </a:rPr>
                <a:t> </a:t>
              </a:r>
              <a:r>
                <a:rPr lang="ru-RU" sz="1400" dirty="0" err="1">
                  <a:solidFill>
                    <a:srgbClr val="7030A0"/>
                  </a:solidFill>
                </a:rPr>
                <a:t>сөйлеу тындаушының әрекетін сөйлеушінің ниетіне</a:t>
              </a:r>
              <a:r>
                <a:rPr lang="ru-RU" sz="1400" dirty="0">
                  <a:solidFill>
                    <a:srgbClr val="7030A0"/>
                  </a:solidFill>
                </a:rPr>
                <a:t> </a:t>
              </a:r>
              <a:r>
                <a:rPr lang="ru-RU" sz="1400" dirty="0" err="1">
                  <a:solidFill>
                    <a:srgbClr val="7030A0"/>
                  </a:solidFill>
                </a:rPr>
                <a:t>бағындыруды көздейді.</a:t>
              </a:r>
              <a:r>
                <a:rPr lang="ru-RU" sz="1400" dirty="0">
                  <a:solidFill>
                    <a:srgbClr val="7030A0"/>
                  </a:solidFill>
                </a:rPr>
                <a:t> А. С. Макаренко «</a:t>
              </a:r>
              <a:r>
                <a:rPr lang="ru-RU" sz="1400" dirty="0" err="1">
                  <a:solidFill>
                    <a:srgbClr val="7030A0"/>
                  </a:solidFill>
                </a:rPr>
                <a:t>Мұнда кел</a:t>
              </a:r>
              <a:r>
                <a:rPr lang="ru-RU" sz="1400" dirty="0">
                  <a:solidFill>
                    <a:srgbClr val="7030A0"/>
                  </a:solidFill>
                </a:rPr>
                <a:t>» </a:t>
              </a:r>
              <a:r>
                <a:rPr lang="ru-RU" sz="1400" dirty="0" err="1" smtClean="0">
                  <a:solidFill>
                    <a:srgbClr val="7030A0"/>
                  </a:solidFill>
                </a:rPr>
                <a:t>деген</a:t>
              </a:r>
              <a:r>
                <a:rPr lang="ru-RU" sz="1400" dirty="0" smtClean="0">
                  <a:solidFill>
                    <a:srgbClr val="7030A0"/>
                  </a:solidFill>
                </a:rPr>
                <a:t> </a:t>
              </a:r>
              <a:r>
                <a:rPr lang="ru-RU" sz="1400" dirty="0" err="1" smtClean="0">
                  <a:solidFill>
                    <a:srgbClr val="7030A0"/>
                  </a:solidFill>
                </a:rPr>
                <a:t>сөзді </a:t>
              </a:r>
              <a:r>
                <a:rPr lang="ru-RU" sz="1400" dirty="0" err="1">
                  <a:solidFill>
                    <a:srgbClr val="7030A0"/>
                  </a:solidFill>
                </a:rPr>
                <a:t>жиырма</a:t>
              </a:r>
              <a:r>
                <a:rPr lang="ru-RU" sz="1400" dirty="0">
                  <a:solidFill>
                    <a:srgbClr val="7030A0"/>
                  </a:solidFill>
                </a:rPr>
                <a:t> </a:t>
              </a:r>
              <a:r>
                <a:rPr lang="ru-RU" sz="1400" dirty="0" err="1">
                  <a:solidFill>
                    <a:srgbClr val="7030A0"/>
                  </a:solidFill>
                </a:rPr>
                <a:t>түрлі сарынмен</a:t>
              </a:r>
              <a:r>
                <a:rPr lang="ru-RU" sz="1400" dirty="0">
                  <a:solidFill>
                    <a:srgbClr val="7030A0"/>
                  </a:solidFill>
                </a:rPr>
                <a:t> </a:t>
              </a:r>
              <a:r>
                <a:rPr lang="ru-RU" sz="1400" dirty="0" err="1">
                  <a:solidFill>
                    <a:srgbClr val="7030A0"/>
                  </a:solidFill>
                </a:rPr>
                <a:t>айтуды</a:t>
              </a:r>
              <a:r>
                <a:rPr lang="ru-RU" sz="1400" dirty="0">
                  <a:solidFill>
                    <a:srgbClr val="7030A0"/>
                  </a:solidFill>
                </a:rPr>
                <a:t> </a:t>
              </a:r>
              <a:r>
                <a:rPr lang="ru-RU" sz="1400" dirty="0" err="1">
                  <a:solidFill>
                    <a:srgbClr val="7030A0"/>
                  </a:solidFill>
                </a:rPr>
                <a:t>үйренгенше өзін шебер</a:t>
              </a:r>
              <a:r>
                <a:rPr lang="ru-RU" sz="1400" dirty="0">
                  <a:solidFill>
                    <a:srgbClr val="7030A0"/>
                  </a:solidFill>
                </a:rPr>
                <a:t> педагог </a:t>
              </a:r>
              <a:r>
                <a:rPr lang="ru-RU" sz="1400" dirty="0" err="1">
                  <a:solidFill>
                    <a:srgbClr val="7030A0"/>
                  </a:solidFill>
                </a:rPr>
                <a:t>есептемегені</a:t>
              </a:r>
              <a:r>
                <a:rPr lang="ru-RU" sz="1400" dirty="0">
                  <a:solidFill>
                    <a:srgbClr val="7030A0"/>
                  </a:solidFill>
                </a:rPr>
                <a:t> </a:t>
              </a:r>
              <a:r>
                <a:rPr lang="ru-RU" sz="1400" dirty="0" err="1">
                  <a:solidFill>
                    <a:srgbClr val="7030A0"/>
                  </a:solidFill>
                </a:rPr>
                <a:t>жайлы</a:t>
              </a:r>
              <a:r>
                <a:rPr lang="ru-RU" sz="1400" dirty="0">
                  <a:solidFill>
                    <a:srgbClr val="7030A0"/>
                  </a:solidFill>
                </a:rPr>
                <a:t> </a:t>
              </a:r>
              <a:r>
                <a:rPr lang="ru-RU" sz="1400" dirty="0" err="1">
                  <a:solidFill>
                    <a:srgbClr val="7030A0"/>
                  </a:solidFill>
                </a:rPr>
                <a:t>жазған болатын</a:t>
              </a:r>
              <a:r>
                <a:rPr lang="ru-RU" sz="1400" i="1" dirty="0">
                  <a:solidFill>
                    <a:srgbClr val="7030A0"/>
                  </a:solidFill>
                </a:rPr>
                <a:t>)</a:t>
              </a:r>
              <a:endParaRPr lang="ru-RU" sz="1400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6849" cy="68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Grp="1" noChangeArrowheads="1"/>
          </p:cNvSpPr>
          <p:nvPr>
            <p:ph idx="1"/>
          </p:nvPr>
        </p:nvSpPr>
        <p:spPr bwMode="auto">
          <a:xfrm>
            <a:off x="2987824" y="2564904"/>
            <a:ext cx="2880320" cy="10801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kk-KZ" sz="2200" b="1" dirty="0" smtClean="0">
                <a:solidFill>
                  <a:srgbClr val="0000CC"/>
                </a:solidFill>
                <a:latin typeface="Times New Roman" pitchFamily="18" charset="0"/>
              </a:rPr>
              <a:t>   Қарым – қатынас түрлері</a:t>
            </a:r>
            <a:endParaRPr lang="ru-RU" sz="2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 rot="986561">
            <a:off x="5176161" y="1622183"/>
            <a:ext cx="576263" cy="790575"/>
          </a:xfrm>
          <a:prstGeom prst="upArrow">
            <a:avLst>
              <a:gd name="adj1" fmla="val 39944"/>
              <a:gd name="adj2" fmla="val 55924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i="1">
              <a:latin typeface="Times New Roman" pitchFamily="18" charset="0"/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 rot="16200000">
            <a:off x="2411005" y="2853690"/>
            <a:ext cx="432046" cy="574551"/>
          </a:xfrm>
          <a:prstGeom prst="upArrow">
            <a:avLst>
              <a:gd name="adj1" fmla="val 39944"/>
              <a:gd name="adj2" fmla="val 55924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i="1">
              <a:latin typeface="Times New Roman" pitchFamily="18" charset="0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 rot="5400000">
            <a:off x="5976156" y="2816935"/>
            <a:ext cx="360040" cy="576064"/>
          </a:xfrm>
          <a:prstGeom prst="upArrow">
            <a:avLst>
              <a:gd name="adj1" fmla="val 39944"/>
              <a:gd name="adj2" fmla="val 55924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i="1">
              <a:latin typeface="Times New Roman" pitchFamily="18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 rot="10800000">
            <a:off x="4283968" y="3717032"/>
            <a:ext cx="576263" cy="1296144"/>
          </a:xfrm>
          <a:prstGeom prst="upArrow">
            <a:avLst>
              <a:gd name="adj1" fmla="val 39944"/>
              <a:gd name="adj2" fmla="val 55924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i="1">
              <a:latin typeface="Times New Roman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788024" y="476672"/>
            <a:ext cx="2579688" cy="1115119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k-KZ" sz="2400" b="1" dirty="0" smtClean="0">
                <a:solidFill>
                  <a:srgbClr val="000099"/>
                </a:solidFill>
              </a:rPr>
              <a:t>Қарапайым қарым - қатынас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2780928"/>
            <a:ext cx="2291656" cy="936104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k-KZ" sz="2400" b="1" dirty="0" smtClean="0">
                <a:solidFill>
                  <a:srgbClr val="000099"/>
                </a:solidFill>
              </a:rPr>
              <a:t>Рухани қарым - қатынас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419872" y="5517232"/>
            <a:ext cx="2579688" cy="827087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k-KZ" sz="2400" b="1" dirty="0" smtClean="0">
                <a:solidFill>
                  <a:srgbClr val="000099"/>
                </a:solidFill>
              </a:rPr>
              <a:t>Кәсіби </a:t>
            </a:r>
            <a:r>
              <a:rPr lang="kk-KZ" sz="2400" b="1" dirty="0" smtClean="0">
                <a:solidFill>
                  <a:srgbClr val="000099"/>
                </a:solidFill>
              </a:rPr>
              <a:t>қарым</a:t>
            </a:r>
            <a:r>
              <a:rPr lang="en-US" sz="2400" b="1" dirty="0" smtClean="0">
                <a:solidFill>
                  <a:srgbClr val="000099"/>
                </a:solidFill>
              </a:rPr>
              <a:t>-</a:t>
            </a:r>
            <a:r>
              <a:rPr lang="kk-KZ" sz="2400" b="1" dirty="0" smtClean="0">
                <a:solidFill>
                  <a:srgbClr val="000099"/>
                </a:solidFill>
              </a:rPr>
              <a:t> </a:t>
            </a:r>
            <a:r>
              <a:rPr lang="kk-KZ" sz="2400" b="1" dirty="0" smtClean="0">
                <a:solidFill>
                  <a:srgbClr val="000099"/>
                </a:solidFill>
              </a:rPr>
              <a:t>қатынас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588224" y="2708920"/>
            <a:ext cx="2304256" cy="108012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k-KZ" sz="2400" b="1" dirty="0" smtClean="0">
                <a:solidFill>
                  <a:srgbClr val="000099"/>
                </a:solidFill>
              </a:rPr>
              <a:t>Ресми рөлдік қарым - қатынас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13842566">
            <a:off x="2341251" y="3605759"/>
            <a:ext cx="692581" cy="890306"/>
          </a:xfrm>
          <a:prstGeom prst="upArrow">
            <a:avLst>
              <a:gd name="adj1" fmla="val 39944"/>
              <a:gd name="adj2" fmla="val 55924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i="1">
              <a:latin typeface="Times New Roman" pitchFamily="18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39552" y="4509120"/>
            <a:ext cx="2579688" cy="827087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k-KZ" sz="2400" b="1" dirty="0" smtClean="0">
                <a:solidFill>
                  <a:srgbClr val="000099"/>
                </a:solidFill>
              </a:rPr>
              <a:t>Манипулятивті қарым -қатынас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 rot="8475527">
            <a:off x="5810831" y="3681822"/>
            <a:ext cx="692581" cy="980847"/>
          </a:xfrm>
          <a:prstGeom prst="upArrow">
            <a:avLst>
              <a:gd name="adj1" fmla="val 39944"/>
              <a:gd name="adj2" fmla="val 55924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i="1">
              <a:latin typeface="Times New Roman" pitchFamily="18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868144" y="4653136"/>
            <a:ext cx="2448272" cy="936104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k-KZ" sz="2400" b="1" dirty="0" smtClean="0">
                <a:solidFill>
                  <a:srgbClr val="000099"/>
                </a:solidFill>
              </a:rPr>
              <a:t>Маскалық қарым -қатынас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 rot="19291190">
            <a:off x="3027197" y="1650233"/>
            <a:ext cx="576263" cy="790575"/>
          </a:xfrm>
          <a:prstGeom prst="upArrow">
            <a:avLst>
              <a:gd name="adj1" fmla="val 39944"/>
              <a:gd name="adj2" fmla="val 55924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i="1">
              <a:latin typeface="Times New Roman" pitchFamily="18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187624" y="548680"/>
            <a:ext cx="2579688" cy="1152128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k-KZ" sz="2400" b="1" dirty="0" smtClean="0">
                <a:solidFill>
                  <a:srgbClr val="000099"/>
                </a:solidFill>
              </a:rPr>
              <a:t>Қауымдық қарым - қатынас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|0.8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|0.8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|0.8|0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380</TotalTime>
  <Words>564</Words>
  <Application>Microsoft Office PowerPoint</Application>
  <PresentationFormat>Экран (4:3)</PresentationFormat>
  <Paragraphs>139</Paragraphs>
  <Slides>20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Georgia</vt:lpstr>
      <vt:lpstr>Times New Roman</vt:lpstr>
      <vt:lpstr>Times New Roman CYR</vt:lpstr>
      <vt:lpstr>Тема Office</vt:lpstr>
      <vt:lpstr>Clip</vt:lpstr>
      <vt:lpstr>Сөйлеу және тіл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Сөйлеу мен ойлаудың     байланысы</dc:title>
  <dc:creator>Алтуша</dc:creator>
  <cp:lastModifiedBy>User2</cp:lastModifiedBy>
  <cp:revision>43</cp:revision>
  <dcterms:created xsi:type="dcterms:W3CDTF">2014-03-21T05:30:35Z</dcterms:created>
  <dcterms:modified xsi:type="dcterms:W3CDTF">2015-03-29T18:45:31Z</dcterms:modified>
</cp:coreProperties>
</file>